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68" r:id="rId5"/>
  </p:sldMasterIdLst>
  <p:notesMasterIdLst>
    <p:notesMasterId r:id="rId67"/>
  </p:notesMasterIdLst>
  <p:sldIdLst>
    <p:sldId id="256" r:id="rId6"/>
    <p:sldId id="257" r:id="rId7"/>
    <p:sldId id="258" r:id="rId8"/>
    <p:sldId id="261" r:id="rId9"/>
    <p:sldId id="322" r:id="rId10"/>
    <p:sldId id="269" r:id="rId11"/>
    <p:sldId id="270" r:id="rId12"/>
    <p:sldId id="295" r:id="rId13"/>
    <p:sldId id="271" r:id="rId14"/>
    <p:sldId id="272" r:id="rId15"/>
    <p:sldId id="273" r:id="rId16"/>
    <p:sldId id="274" r:id="rId17"/>
    <p:sldId id="275" r:id="rId18"/>
    <p:sldId id="277" r:id="rId19"/>
    <p:sldId id="301" r:id="rId20"/>
    <p:sldId id="279" r:id="rId21"/>
    <p:sldId id="278" r:id="rId22"/>
    <p:sldId id="280" r:id="rId23"/>
    <p:sldId id="281" r:id="rId24"/>
    <p:sldId id="282" r:id="rId25"/>
    <p:sldId id="283" r:id="rId26"/>
    <p:sldId id="284" r:id="rId27"/>
    <p:sldId id="285" r:id="rId28"/>
    <p:sldId id="323" r:id="rId29"/>
    <p:sldId id="286" r:id="rId30"/>
    <p:sldId id="287" r:id="rId31"/>
    <p:sldId id="288" r:id="rId32"/>
    <p:sldId id="289" r:id="rId33"/>
    <p:sldId id="324" r:id="rId34"/>
    <p:sldId id="290" r:id="rId35"/>
    <p:sldId id="291" r:id="rId36"/>
    <p:sldId id="292" r:id="rId37"/>
    <p:sldId id="293" r:id="rId38"/>
    <p:sldId id="294" r:id="rId39"/>
    <p:sldId id="325" r:id="rId40"/>
    <p:sldId id="296" r:id="rId41"/>
    <p:sldId id="297" r:id="rId42"/>
    <p:sldId id="298" r:id="rId43"/>
    <p:sldId id="326" r:id="rId44"/>
    <p:sldId id="304" r:id="rId45"/>
    <p:sldId id="305" r:id="rId46"/>
    <p:sldId id="302" r:id="rId47"/>
    <p:sldId id="303" r:id="rId48"/>
    <p:sldId id="299" r:id="rId49"/>
    <p:sldId id="317" r:id="rId50"/>
    <p:sldId id="314" r:id="rId51"/>
    <p:sldId id="316" r:id="rId52"/>
    <p:sldId id="306" r:id="rId53"/>
    <p:sldId id="315" r:id="rId54"/>
    <p:sldId id="308" r:id="rId55"/>
    <p:sldId id="309" r:id="rId56"/>
    <p:sldId id="313" r:id="rId57"/>
    <p:sldId id="318" r:id="rId58"/>
    <p:sldId id="307" r:id="rId59"/>
    <p:sldId id="310" r:id="rId60"/>
    <p:sldId id="311" r:id="rId61"/>
    <p:sldId id="312" r:id="rId62"/>
    <p:sldId id="321" r:id="rId63"/>
    <p:sldId id="319" r:id="rId64"/>
    <p:sldId id="320" r:id="rId65"/>
    <p:sldId id="267"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349CA2-6895-D305-14B7-70E70A9CD983}" name="Colen, Matthew" initials="CM" userId="S::colenm1@ads.state.mo.us::a802a2ec-8df4-4a6e-96e3-c94eb9d8d2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isenstein, Paul" initials="EP" lastIdx="8" clrIdx="0">
    <p:extLst>
      <p:ext uri="{19B8F6BF-5375-455C-9EA6-DF929625EA0E}">
        <p15:presenceInfo xmlns:p15="http://schemas.microsoft.com/office/powerpoint/2012/main" userId="Eisenstein, Paul" providerId="None"/>
      </p:ext>
    </p:extLst>
  </p:cmAuthor>
  <p:cmAuthor id="2" name="Microsoft Office User" initials="MOU" lastIdx="7" clrIdx="1">
    <p:extLst>
      <p:ext uri="{19B8F6BF-5375-455C-9EA6-DF929625EA0E}">
        <p15:presenceInfo xmlns:p15="http://schemas.microsoft.com/office/powerpoint/2012/main" userId="Microsoft Office User" providerId="None"/>
      </p:ext>
    </p:extLst>
  </p:cmAuthor>
  <p:cmAuthor id="3" name="Kost, Maggie" initials="KM" lastIdx="2" clrIdx="2">
    <p:extLst>
      <p:ext uri="{19B8F6BF-5375-455C-9EA6-DF929625EA0E}">
        <p15:presenceInfo xmlns:p15="http://schemas.microsoft.com/office/powerpoint/2012/main" userId="S-1-5-21-294100216-1067707973-1062603155-228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A5D"/>
    <a:srgbClr val="39803E"/>
    <a:srgbClr val="CBF5FC"/>
    <a:srgbClr val="E2F4F6"/>
    <a:srgbClr val="4EB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5169" autoAdjust="0"/>
  </p:normalViewPr>
  <p:slideViewPr>
    <p:cSldViewPr snapToGrid="0">
      <p:cViewPr varScale="1">
        <p:scale>
          <a:sx n="79" d="100"/>
          <a:sy n="79" d="100"/>
        </p:scale>
        <p:origin x="978" y="78"/>
      </p:cViewPr>
      <p:guideLst/>
    </p:cSldViewPr>
  </p:slideViewPr>
  <p:notesTextViewPr>
    <p:cViewPr>
      <p:scale>
        <a:sx n="100" d="100"/>
        <a:sy n="100" d="100"/>
      </p:scale>
      <p:origin x="0" y="0"/>
    </p:cViewPr>
  </p:notesTextViewPr>
  <p:notesViewPr>
    <p:cSldViewPr snapToGrid="0">
      <p:cViewPr varScale="1">
        <p:scale>
          <a:sx n="95" d="100"/>
          <a:sy n="95" d="100"/>
        </p:scale>
        <p:origin x="380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1B985-A7F5-495E-B7A0-F68DF6AE7B5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989F31D-F610-41A9-93F1-8AE6B3446CB9}">
      <dgm:prSet phldrT="[Text]"/>
      <dgm:spPr>
        <a:solidFill>
          <a:schemeClr val="accent4">
            <a:lumMod val="20000"/>
            <a:lumOff val="80000"/>
          </a:schemeClr>
        </a:solidFill>
      </dgm:spPr>
      <dgm:t>
        <a:bodyPr/>
        <a:lstStyle/>
        <a:p>
          <a:r>
            <a:rPr lang="en-US" dirty="0"/>
            <a:t>Efficiency</a:t>
          </a:r>
        </a:p>
      </dgm:t>
    </dgm:pt>
    <dgm:pt modelId="{0D026783-B3E1-41E4-A64A-11A2CDAFECF5}" type="parTrans" cxnId="{8CF847E9-9E6E-438C-8F80-7ABD91B195F5}">
      <dgm:prSet/>
      <dgm:spPr/>
      <dgm:t>
        <a:bodyPr/>
        <a:lstStyle/>
        <a:p>
          <a:endParaRPr lang="en-US"/>
        </a:p>
      </dgm:t>
    </dgm:pt>
    <dgm:pt modelId="{F6270071-AFC0-4939-AAAB-57C807B1FCB7}" type="sibTrans" cxnId="{8CF847E9-9E6E-438C-8F80-7ABD91B195F5}">
      <dgm:prSet/>
      <dgm:spPr/>
      <dgm:t>
        <a:bodyPr/>
        <a:lstStyle/>
        <a:p>
          <a:endParaRPr lang="en-US"/>
        </a:p>
      </dgm:t>
    </dgm:pt>
    <dgm:pt modelId="{CFC814AA-4F2C-4089-B32A-054D27F99DBE}">
      <dgm:prSet phldrT="[Text]"/>
      <dgm:spPr>
        <a:solidFill>
          <a:schemeClr val="accent5">
            <a:lumMod val="20000"/>
            <a:lumOff val="80000"/>
          </a:schemeClr>
        </a:solidFill>
      </dgm:spPr>
      <dgm:t>
        <a:bodyPr/>
        <a:lstStyle/>
        <a:p>
          <a:r>
            <a:rPr lang="en-US" dirty="0"/>
            <a:t>Consistency</a:t>
          </a:r>
        </a:p>
      </dgm:t>
    </dgm:pt>
    <dgm:pt modelId="{1E749443-6C1C-4F97-B8C9-A458FDFC4114}" type="parTrans" cxnId="{376046BB-2F09-4FD6-9974-C088E988AFC6}">
      <dgm:prSet/>
      <dgm:spPr/>
      <dgm:t>
        <a:bodyPr/>
        <a:lstStyle/>
        <a:p>
          <a:endParaRPr lang="en-US"/>
        </a:p>
      </dgm:t>
    </dgm:pt>
    <dgm:pt modelId="{4449BDB0-06CA-49C1-9752-4666AC5E4A2D}" type="sibTrans" cxnId="{376046BB-2F09-4FD6-9974-C088E988AFC6}">
      <dgm:prSet/>
      <dgm:spPr/>
      <dgm:t>
        <a:bodyPr/>
        <a:lstStyle/>
        <a:p>
          <a:endParaRPr lang="en-US"/>
        </a:p>
      </dgm:t>
    </dgm:pt>
    <dgm:pt modelId="{F0C49238-0CC4-4273-8226-4789096461E6}">
      <dgm:prSet phldrT="[Text]"/>
      <dgm:spPr>
        <a:solidFill>
          <a:schemeClr val="accent6">
            <a:lumMod val="20000"/>
            <a:lumOff val="80000"/>
          </a:schemeClr>
        </a:solidFill>
      </dgm:spPr>
      <dgm:t>
        <a:bodyPr/>
        <a:lstStyle/>
        <a:p>
          <a:r>
            <a:rPr lang="en-US" dirty="0"/>
            <a:t>Transparency</a:t>
          </a:r>
        </a:p>
      </dgm:t>
    </dgm:pt>
    <dgm:pt modelId="{864AC24A-0E2C-41C0-96C6-16323E1DC653}" type="parTrans" cxnId="{78AA2C94-AB83-4957-B176-A5DB67366A67}">
      <dgm:prSet/>
      <dgm:spPr/>
      <dgm:t>
        <a:bodyPr/>
        <a:lstStyle/>
        <a:p>
          <a:endParaRPr lang="en-US"/>
        </a:p>
      </dgm:t>
    </dgm:pt>
    <dgm:pt modelId="{53434C41-2588-4AA1-903C-48CE82B877E2}" type="sibTrans" cxnId="{78AA2C94-AB83-4957-B176-A5DB67366A67}">
      <dgm:prSet/>
      <dgm:spPr/>
      <dgm:t>
        <a:bodyPr/>
        <a:lstStyle/>
        <a:p>
          <a:endParaRPr lang="en-US"/>
        </a:p>
      </dgm:t>
    </dgm:pt>
    <dgm:pt modelId="{42C5E06E-8296-4372-9170-19F1D5ACA638}">
      <dgm:prSet phldrT="[Text]"/>
      <dgm:spPr>
        <a:solidFill>
          <a:schemeClr val="accent4"/>
        </a:solidFill>
      </dgm:spPr>
      <dgm:t>
        <a:bodyPr/>
        <a:lstStyle/>
        <a:p>
          <a:r>
            <a:rPr lang="en-US" dirty="0"/>
            <a:t>Time to authorization &amp; issuance</a:t>
          </a:r>
        </a:p>
      </dgm:t>
    </dgm:pt>
    <dgm:pt modelId="{73AB307D-5F0A-42DA-9810-B86B8E204A16}" type="parTrans" cxnId="{1B4F194B-4F9E-438B-9976-AF7D6E8DC319}">
      <dgm:prSet/>
      <dgm:spPr/>
      <dgm:t>
        <a:bodyPr/>
        <a:lstStyle/>
        <a:p>
          <a:endParaRPr lang="en-US"/>
        </a:p>
      </dgm:t>
    </dgm:pt>
    <dgm:pt modelId="{E6BAFB9A-AAA9-47C0-8A61-C7BD5540DAC6}" type="sibTrans" cxnId="{1B4F194B-4F9E-438B-9976-AF7D6E8DC319}">
      <dgm:prSet/>
      <dgm:spPr/>
      <dgm:t>
        <a:bodyPr/>
        <a:lstStyle/>
        <a:p>
          <a:endParaRPr lang="en-US"/>
        </a:p>
      </dgm:t>
    </dgm:pt>
    <dgm:pt modelId="{5F7BD224-6A29-4F54-832B-096EE6F8927C}">
      <dgm:prSet phldrT="[Text]"/>
      <dgm:spPr>
        <a:solidFill>
          <a:schemeClr val="accent6"/>
        </a:solidFill>
      </dgm:spPr>
      <dgm:t>
        <a:bodyPr/>
        <a:lstStyle/>
        <a:p>
          <a:r>
            <a:rPr lang="en-US" dirty="0"/>
            <a:t>About determinations</a:t>
          </a:r>
        </a:p>
      </dgm:t>
    </dgm:pt>
    <dgm:pt modelId="{FFA25341-A1DF-43A2-B5B8-F15ED3ECD104}" type="parTrans" cxnId="{E9B5664E-6697-4D52-8DF7-F99F21D532E7}">
      <dgm:prSet/>
      <dgm:spPr/>
      <dgm:t>
        <a:bodyPr/>
        <a:lstStyle/>
        <a:p>
          <a:endParaRPr lang="en-US"/>
        </a:p>
      </dgm:t>
    </dgm:pt>
    <dgm:pt modelId="{D5F78F38-1A86-4BA7-A9C2-BC5170F7D646}" type="sibTrans" cxnId="{E9B5664E-6697-4D52-8DF7-F99F21D532E7}">
      <dgm:prSet/>
      <dgm:spPr/>
      <dgm:t>
        <a:bodyPr/>
        <a:lstStyle/>
        <a:p>
          <a:endParaRPr lang="en-US"/>
        </a:p>
      </dgm:t>
    </dgm:pt>
    <dgm:pt modelId="{B6E98536-B3CA-4529-ADDA-A39C751EE37E}">
      <dgm:prSet phldrT="[Text]"/>
      <dgm:spPr>
        <a:solidFill>
          <a:schemeClr val="accent6"/>
        </a:solidFill>
      </dgm:spPr>
      <dgm:t>
        <a:bodyPr/>
        <a:lstStyle/>
        <a:p>
          <a:r>
            <a:rPr lang="en-US" dirty="0"/>
            <a:t>About status, backlogs and processing times</a:t>
          </a:r>
        </a:p>
      </dgm:t>
    </dgm:pt>
    <dgm:pt modelId="{45251F36-209E-402D-BD37-97E7AC505448}" type="parTrans" cxnId="{0A006135-B033-4C70-9C73-EAFEB47B2FA2}">
      <dgm:prSet/>
      <dgm:spPr/>
      <dgm:t>
        <a:bodyPr/>
        <a:lstStyle/>
        <a:p>
          <a:endParaRPr lang="en-US"/>
        </a:p>
      </dgm:t>
    </dgm:pt>
    <dgm:pt modelId="{0361E47A-6E7B-4250-B95E-9EC8F43813A9}" type="sibTrans" cxnId="{0A006135-B033-4C70-9C73-EAFEB47B2FA2}">
      <dgm:prSet/>
      <dgm:spPr/>
      <dgm:t>
        <a:bodyPr/>
        <a:lstStyle/>
        <a:p>
          <a:endParaRPr lang="en-US"/>
        </a:p>
      </dgm:t>
    </dgm:pt>
    <dgm:pt modelId="{05BD7E7D-79DC-4123-8301-10B0496B16C4}">
      <dgm:prSet phldrT="[Text]"/>
      <dgm:spPr>
        <a:solidFill>
          <a:schemeClr val="accent4"/>
        </a:solidFill>
      </dgm:spPr>
      <dgm:t>
        <a:bodyPr/>
        <a:lstStyle/>
        <a:p>
          <a:r>
            <a:rPr lang="en-US" dirty="0"/>
            <a:t>Use of the Cap</a:t>
          </a:r>
        </a:p>
      </dgm:t>
    </dgm:pt>
    <dgm:pt modelId="{AE0CCB5D-BCEF-449D-AFFF-5ACBDE8CD236}" type="parTrans" cxnId="{77404EB8-BC79-4063-887F-73A392ACC83B}">
      <dgm:prSet/>
      <dgm:spPr/>
      <dgm:t>
        <a:bodyPr/>
        <a:lstStyle/>
        <a:p>
          <a:endParaRPr lang="en-US"/>
        </a:p>
      </dgm:t>
    </dgm:pt>
    <dgm:pt modelId="{30F939FF-A552-40CE-BFAF-BAEB4796706B}" type="sibTrans" cxnId="{77404EB8-BC79-4063-887F-73A392ACC83B}">
      <dgm:prSet/>
      <dgm:spPr/>
      <dgm:t>
        <a:bodyPr/>
        <a:lstStyle/>
        <a:p>
          <a:endParaRPr lang="en-US"/>
        </a:p>
      </dgm:t>
    </dgm:pt>
    <dgm:pt modelId="{C7334339-E530-4179-95E2-8C3739E25F82}">
      <dgm:prSet phldrT="[Text]"/>
      <dgm:spPr>
        <a:solidFill>
          <a:schemeClr val="accent5"/>
        </a:solidFill>
      </dgm:spPr>
      <dgm:t>
        <a:bodyPr/>
        <a:lstStyle/>
        <a:p>
          <a:r>
            <a:rPr lang="en-US" dirty="0"/>
            <a:t>With statutory intent</a:t>
          </a:r>
        </a:p>
      </dgm:t>
    </dgm:pt>
    <dgm:pt modelId="{CF861EE1-56DA-486D-B022-A586D175C26E}" type="parTrans" cxnId="{36322FD6-3B57-4999-BC93-C8E74C4B9921}">
      <dgm:prSet/>
      <dgm:spPr/>
      <dgm:t>
        <a:bodyPr/>
        <a:lstStyle/>
        <a:p>
          <a:endParaRPr lang="en-US"/>
        </a:p>
      </dgm:t>
    </dgm:pt>
    <dgm:pt modelId="{E619A9FE-C4EF-49F5-BAB7-F06E85B8B72A}" type="sibTrans" cxnId="{36322FD6-3B57-4999-BC93-C8E74C4B9921}">
      <dgm:prSet/>
      <dgm:spPr/>
      <dgm:t>
        <a:bodyPr/>
        <a:lstStyle/>
        <a:p>
          <a:endParaRPr lang="en-US"/>
        </a:p>
      </dgm:t>
    </dgm:pt>
    <dgm:pt modelId="{CAB134FD-1CF6-404D-AF94-6DD922D39111}">
      <dgm:prSet phldrT="[Text]"/>
      <dgm:spPr>
        <a:solidFill>
          <a:schemeClr val="accent5"/>
        </a:solidFill>
      </dgm:spPr>
      <dgm:t>
        <a:bodyPr/>
        <a:lstStyle/>
        <a:p>
          <a:r>
            <a:rPr lang="en-US" dirty="0"/>
            <a:t>Between State &amp; NPS</a:t>
          </a:r>
        </a:p>
      </dgm:t>
    </dgm:pt>
    <dgm:pt modelId="{57A7C8D7-E9A9-438D-B01A-6AF5028D690D}" type="parTrans" cxnId="{D16CA0B8-A2C4-4CA4-935F-5FE0AAD2B488}">
      <dgm:prSet/>
      <dgm:spPr/>
      <dgm:t>
        <a:bodyPr/>
        <a:lstStyle/>
        <a:p>
          <a:endParaRPr lang="en-US"/>
        </a:p>
      </dgm:t>
    </dgm:pt>
    <dgm:pt modelId="{1034CB1F-E07C-4C05-AA87-BDE5E56976AF}" type="sibTrans" cxnId="{D16CA0B8-A2C4-4CA4-935F-5FE0AAD2B488}">
      <dgm:prSet/>
      <dgm:spPr/>
      <dgm:t>
        <a:bodyPr/>
        <a:lstStyle/>
        <a:p>
          <a:endParaRPr lang="en-US"/>
        </a:p>
      </dgm:t>
    </dgm:pt>
    <dgm:pt modelId="{BE0E8BC1-3159-4EA4-BC27-7A122AE8B881}">
      <dgm:prSet phldrT="[Text]"/>
      <dgm:spPr>
        <a:solidFill>
          <a:schemeClr val="accent5"/>
        </a:solidFill>
      </dgm:spPr>
      <dgm:t>
        <a:bodyPr/>
        <a:lstStyle/>
        <a:p>
          <a:r>
            <a:rPr lang="en-US" dirty="0"/>
            <a:t>In our process</a:t>
          </a:r>
        </a:p>
      </dgm:t>
    </dgm:pt>
    <dgm:pt modelId="{78EE0580-6380-43B6-99DA-FE3B251A5AAD}" type="parTrans" cxnId="{66630B59-5FAE-4EBA-A70D-B80C5A4C3614}">
      <dgm:prSet/>
      <dgm:spPr/>
      <dgm:t>
        <a:bodyPr/>
        <a:lstStyle/>
        <a:p>
          <a:endParaRPr lang="en-US"/>
        </a:p>
      </dgm:t>
    </dgm:pt>
    <dgm:pt modelId="{214BD9F4-6F4E-43FE-91C0-A191646A5BCE}" type="sibTrans" cxnId="{66630B59-5FAE-4EBA-A70D-B80C5A4C3614}">
      <dgm:prSet/>
      <dgm:spPr/>
      <dgm:t>
        <a:bodyPr/>
        <a:lstStyle/>
        <a:p>
          <a:endParaRPr lang="en-US"/>
        </a:p>
      </dgm:t>
    </dgm:pt>
    <dgm:pt modelId="{35023E90-59A9-45E1-9245-73875B95A362}">
      <dgm:prSet phldrT="[Text]"/>
      <dgm:spPr>
        <a:solidFill>
          <a:schemeClr val="accent5"/>
        </a:solidFill>
      </dgm:spPr>
      <dgm:t>
        <a:bodyPr/>
        <a:lstStyle/>
        <a:p>
          <a:r>
            <a:rPr lang="en-US" dirty="0"/>
            <a:t>Between State reviewers</a:t>
          </a:r>
        </a:p>
      </dgm:t>
    </dgm:pt>
    <dgm:pt modelId="{F5D8AFEA-535D-4534-9E97-2B917568F54A}" type="parTrans" cxnId="{2E5B121F-B24F-44DF-8E71-295C0186F9D5}">
      <dgm:prSet/>
      <dgm:spPr/>
      <dgm:t>
        <a:bodyPr/>
        <a:lstStyle/>
        <a:p>
          <a:endParaRPr lang="en-US"/>
        </a:p>
      </dgm:t>
    </dgm:pt>
    <dgm:pt modelId="{175CD428-E5D6-4DF9-A883-1C2FF967F413}" type="sibTrans" cxnId="{2E5B121F-B24F-44DF-8E71-295C0186F9D5}">
      <dgm:prSet/>
      <dgm:spPr/>
      <dgm:t>
        <a:bodyPr/>
        <a:lstStyle/>
        <a:p>
          <a:endParaRPr lang="en-US"/>
        </a:p>
      </dgm:t>
    </dgm:pt>
    <dgm:pt modelId="{A9297FE5-D7B4-4119-9CFA-E9DBF3F6A19C}">
      <dgm:prSet/>
      <dgm:spPr>
        <a:solidFill>
          <a:schemeClr val="accent4"/>
        </a:solidFill>
      </dgm:spPr>
      <dgm:t>
        <a:bodyPr/>
        <a:lstStyle/>
        <a:p>
          <a:r>
            <a:rPr lang="en-US" baseline="0" dirty="0">
              <a:solidFill>
                <a:schemeClr val="bg1"/>
              </a:solidFill>
            </a:rPr>
            <a:t>Redundant Work</a:t>
          </a:r>
        </a:p>
      </dgm:t>
    </dgm:pt>
    <dgm:pt modelId="{A5ADDE39-2120-4C74-B4E4-05FC8E0427AD}" type="parTrans" cxnId="{F62B4593-5662-46F0-8FA5-550A314D61E4}">
      <dgm:prSet/>
      <dgm:spPr/>
      <dgm:t>
        <a:bodyPr/>
        <a:lstStyle/>
        <a:p>
          <a:endParaRPr lang="en-US"/>
        </a:p>
      </dgm:t>
    </dgm:pt>
    <dgm:pt modelId="{E9F2486A-643A-44FC-99E8-C12AF1621392}" type="sibTrans" cxnId="{F62B4593-5662-46F0-8FA5-550A314D61E4}">
      <dgm:prSet/>
      <dgm:spPr/>
      <dgm:t>
        <a:bodyPr/>
        <a:lstStyle/>
        <a:p>
          <a:endParaRPr lang="en-US"/>
        </a:p>
      </dgm:t>
    </dgm:pt>
    <dgm:pt modelId="{8DE94999-077E-4B91-926B-169C2A91CC37}" type="pres">
      <dgm:prSet presAssocID="{8B71B985-A7F5-495E-B7A0-F68DF6AE7B59}" presName="theList" presStyleCnt="0">
        <dgm:presLayoutVars>
          <dgm:dir/>
          <dgm:animLvl val="lvl"/>
          <dgm:resizeHandles val="exact"/>
        </dgm:presLayoutVars>
      </dgm:prSet>
      <dgm:spPr/>
    </dgm:pt>
    <dgm:pt modelId="{B902A15C-5379-42FA-90CB-FFE425B58517}" type="pres">
      <dgm:prSet presAssocID="{B989F31D-F610-41A9-93F1-8AE6B3446CB9}" presName="compNode" presStyleCnt="0"/>
      <dgm:spPr/>
    </dgm:pt>
    <dgm:pt modelId="{25B13BB8-D948-4734-8225-0030AFC016DB}" type="pres">
      <dgm:prSet presAssocID="{B989F31D-F610-41A9-93F1-8AE6B3446CB9}" presName="aNode" presStyleLbl="bgShp" presStyleIdx="0" presStyleCnt="3"/>
      <dgm:spPr>
        <a:prstGeom prst="roundRect">
          <a:avLst/>
        </a:prstGeom>
      </dgm:spPr>
    </dgm:pt>
    <dgm:pt modelId="{B49B1CD8-1442-4051-B505-43CBF1E0A7B1}" type="pres">
      <dgm:prSet presAssocID="{B989F31D-F610-41A9-93F1-8AE6B3446CB9}" presName="textNode" presStyleLbl="bgShp" presStyleIdx="0" presStyleCnt="3"/>
      <dgm:spPr/>
    </dgm:pt>
    <dgm:pt modelId="{6026CD1D-670D-4726-BF8B-B71C9228E3B2}" type="pres">
      <dgm:prSet presAssocID="{B989F31D-F610-41A9-93F1-8AE6B3446CB9}" presName="compChildNode" presStyleCnt="0"/>
      <dgm:spPr/>
    </dgm:pt>
    <dgm:pt modelId="{CDE1FFC8-8EF9-469C-B901-4C97E2826391}" type="pres">
      <dgm:prSet presAssocID="{B989F31D-F610-41A9-93F1-8AE6B3446CB9}" presName="theInnerList" presStyleCnt="0"/>
      <dgm:spPr/>
    </dgm:pt>
    <dgm:pt modelId="{376D59D8-5D74-4623-8929-5BA8FE544BB8}" type="pres">
      <dgm:prSet presAssocID="{42C5E06E-8296-4372-9170-19F1D5ACA638}" presName="childNode" presStyleLbl="node1" presStyleIdx="0" presStyleCnt="9">
        <dgm:presLayoutVars>
          <dgm:bulletEnabled val="1"/>
        </dgm:presLayoutVars>
      </dgm:prSet>
      <dgm:spPr/>
    </dgm:pt>
    <dgm:pt modelId="{F5684049-68E1-49B8-8B91-937079891287}" type="pres">
      <dgm:prSet presAssocID="{42C5E06E-8296-4372-9170-19F1D5ACA638}" presName="aSpace2" presStyleCnt="0"/>
      <dgm:spPr/>
    </dgm:pt>
    <dgm:pt modelId="{34718E0C-D66B-4FA3-A9E4-C6ABCDBF1844}" type="pres">
      <dgm:prSet presAssocID="{A9297FE5-D7B4-4119-9CFA-E9DBF3F6A19C}" presName="childNode" presStyleLbl="node1" presStyleIdx="1" presStyleCnt="9">
        <dgm:presLayoutVars>
          <dgm:bulletEnabled val="1"/>
        </dgm:presLayoutVars>
      </dgm:prSet>
      <dgm:spPr/>
    </dgm:pt>
    <dgm:pt modelId="{DF389A33-2BFD-4494-8674-1C6A466632F1}" type="pres">
      <dgm:prSet presAssocID="{A9297FE5-D7B4-4119-9CFA-E9DBF3F6A19C}" presName="aSpace2" presStyleCnt="0"/>
      <dgm:spPr/>
    </dgm:pt>
    <dgm:pt modelId="{AADC19AD-DB8A-4DAB-A2AB-C09785462332}" type="pres">
      <dgm:prSet presAssocID="{05BD7E7D-79DC-4123-8301-10B0496B16C4}" presName="childNode" presStyleLbl="node1" presStyleIdx="2" presStyleCnt="9">
        <dgm:presLayoutVars>
          <dgm:bulletEnabled val="1"/>
        </dgm:presLayoutVars>
      </dgm:prSet>
      <dgm:spPr/>
    </dgm:pt>
    <dgm:pt modelId="{5CFE66A8-568A-499E-8039-69823C79960E}" type="pres">
      <dgm:prSet presAssocID="{B989F31D-F610-41A9-93F1-8AE6B3446CB9}" presName="aSpace" presStyleCnt="0"/>
      <dgm:spPr/>
    </dgm:pt>
    <dgm:pt modelId="{A55EFBE5-F794-4E98-B517-48217EFD84E9}" type="pres">
      <dgm:prSet presAssocID="{CFC814AA-4F2C-4089-B32A-054D27F99DBE}" presName="compNode" presStyleCnt="0"/>
      <dgm:spPr/>
    </dgm:pt>
    <dgm:pt modelId="{0F062F87-96DE-4833-AAF5-8F5911836C27}" type="pres">
      <dgm:prSet presAssocID="{CFC814AA-4F2C-4089-B32A-054D27F99DBE}" presName="aNode" presStyleLbl="bgShp" presStyleIdx="1" presStyleCnt="3"/>
      <dgm:spPr/>
    </dgm:pt>
    <dgm:pt modelId="{AD3DF8B0-25AC-4C5E-A3E6-BC0E7FB5890C}" type="pres">
      <dgm:prSet presAssocID="{CFC814AA-4F2C-4089-B32A-054D27F99DBE}" presName="textNode" presStyleLbl="bgShp" presStyleIdx="1" presStyleCnt="3"/>
      <dgm:spPr/>
    </dgm:pt>
    <dgm:pt modelId="{1B319146-05BC-44B6-869A-2E4CFA8FF867}" type="pres">
      <dgm:prSet presAssocID="{CFC814AA-4F2C-4089-B32A-054D27F99DBE}" presName="compChildNode" presStyleCnt="0"/>
      <dgm:spPr/>
    </dgm:pt>
    <dgm:pt modelId="{CCF9AE3C-6259-4BAE-B5C0-17909A7C18F4}" type="pres">
      <dgm:prSet presAssocID="{CFC814AA-4F2C-4089-B32A-054D27F99DBE}" presName="theInnerList" presStyleCnt="0"/>
      <dgm:spPr/>
    </dgm:pt>
    <dgm:pt modelId="{F225FB50-20BE-44E3-A643-870132663EE6}" type="pres">
      <dgm:prSet presAssocID="{C7334339-E530-4179-95E2-8C3739E25F82}" presName="childNode" presStyleLbl="node1" presStyleIdx="3" presStyleCnt="9">
        <dgm:presLayoutVars>
          <dgm:bulletEnabled val="1"/>
        </dgm:presLayoutVars>
      </dgm:prSet>
      <dgm:spPr/>
    </dgm:pt>
    <dgm:pt modelId="{54249678-47E1-43DC-9766-7034AFBD7221}" type="pres">
      <dgm:prSet presAssocID="{C7334339-E530-4179-95E2-8C3739E25F82}" presName="aSpace2" presStyleCnt="0"/>
      <dgm:spPr/>
    </dgm:pt>
    <dgm:pt modelId="{666A65D8-1AF5-48F0-A76F-25100C1C50A3}" type="pres">
      <dgm:prSet presAssocID="{CAB134FD-1CF6-404D-AF94-6DD922D39111}" presName="childNode" presStyleLbl="node1" presStyleIdx="4" presStyleCnt="9">
        <dgm:presLayoutVars>
          <dgm:bulletEnabled val="1"/>
        </dgm:presLayoutVars>
      </dgm:prSet>
      <dgm:spPr/>
    </dgm:pt>
    <dgm:pt modelId="{91FA9583-3C1D-4D19-A02F-5E06C9123DAC}" type="pres">
      <dgm:prSet presAssocID="{CAB134FD-1CF6-404D-AF94-6DD922D39111}" presName="aSpace2" presStyleCnt="0"/>
      <dgm:spPr/>
    </dgm:pt>
    <dgm:pt modelId="{00AF5B95-98E2-43E1-9F64-4229DBD912A2}" type="pres">
      <dgm:prSet presAssocID="{35023E90-59A9-45E1-9245-73875B95A362}" presName="childNode" presStyleLbl="node1" presStyleIdx="5" presStyleCnt="9">
        <dgm:presLayoutVars>
          <dgm:bulletEnabled val="1"/>
        </dgm:presLayoutVars>
      </dgm:prSet>
      <dgm:spPr/>
    </dgm:pt>
    <dgm:pt modelId="{596EB394-5DD7-4B3D-B657-C3502843D8A1}" type="pres">
      <dgm:prSet presAssocID="{35023E90-59A9-45E1-9245-73875B95A362}" presName="aSpace2" presStyleCnt="0"/>
      <dgm:spPr/>
    </dgm:pt>
    <dgm:pt modelId="{A10DFAFC-38A2-4605-83C5-4E0CFB5D176E}" type="pres">
      <dgm:prSet presAssocID="{BE0E8BC1-3159-4EA4-BC27-7A122AE8B881}" presName="childNode" presStyleLbl="node1" presStyleIdx="6" presStyleCnt="9">
        <dgm:presLayoutVars>
          <dgm:bulletEnabled val="1"/>
        </dgm:presLayoutVars>
      </dgm:prSet>
      <dgm:spPr/>
    </dgm:pt>
    <dgm:pt modelId="{28F40B54-9111-41D2-B57A-02A50EAD844D}" type="pres">
      <dgm:prSet presAssocID="{CFC814AA-4F2C-4089-B32A-054D27F99DBE}" presName="aSpace" presStyleCnt="0"/>
      <dgm:spPr/>
    </dgm:pt>
    <dgm:pt modelId="{C2B86EED-997B-40CC-984F-D8737F5A7916}" type="pres">
      <dgm:prSet presAssocID="{F0C49238-0CC4-4273-8226-4789096461E6}" presName="compNode" presStyleCnt="0"/>
      <dgm:spPr/>
    </dgm:pt>
    <dgm:pt modelId="{D44E31EC-D506-44E7-AF9C-44A5BA2A76A0}" type="pres">
      <dgm:prSet presAssocID="{F0C49238-0CC4-4273-8226-4789096461E6}" presName="aNode" presStyleLbl="bgShp" presStyleIdx="2" presStyleCnt="3"/>
      <dgm:spPr/>
    </dgm:pt>
    <dgm:pt modelId="{91367708-0ADF-4421-B39A-B832014EBB68}" type="pres">
      <dgm:prSet presAssocID="{F0C49238-0CC4-4273-8226-4789096461E6}" presName="textNode" presStyleLbl="bgShp" presStyleIdx="2" presStyleCnt="3"/>
      <dgm:spPr/>
    </dgm:pt>
    <dgm:pt modelId="{BCB9C6FD-AA9B-4912-8259-0E30BE627CBC}" type="pres">
      <dgm:prSet presAssocID="{F0C49238-0CC4-4273-8226-4789096461E6}" presName="compChildNode" presStyleCnt="0"/>
      <dgm:spPr/>
    </dgm:pt>
    <dgm:pt modelId="{77749DF7-64F2-42D8-B8F4-7481853CEB47}" type="pres">
      <dgm:prSet presAssocID="{F0C49238-0CC4-4273-8226-4789096461E6}" presName="theInnerList" presStyleCnt="0"/>
      <dgm:spPr/>
    </dgm:pt>
    <dgm:pt modelId="{62D51785-2F5C-4164-A705-19BE276E5B85}" type="pres">
      <dgm:prSet presAssocID="{5F7BD224-6A29-4F54-832B-096EE6F8927C}" presName="childNode" presStyleLbl="node1" presStyleIdx="7" presStyleCnt="9">
        <dgm:presLayoutVars>
          <dgm:bulletEnabled val="1"/>
        </dgm:presLayoutVars>
      </dgm:prSet>
      <dgm:spPr/>
    </dgm:pt>
    <dgm:pt modelId="{6167A6A7-B919-45BA-A8A3-99D5FD5B9371}" type="pres">
      <dgm:prSet presAssocID="{5F7BD224-6A29-4F54-832B-096EE6F8927C}" presName="aSpace2" presStyleCnt="0"/>
      <dgm:spPr/>
    </dgm:pt>
    <dgm:pt modelId="{CEBEF054-248F-49E1-A05B-FD1464BC4B3F}" type="pres">
      <dgm:prSet presAssocID="{B6E98536-B3CA-4529-ADDA-A39C751EE37E}" presName="childNode" presStyleLbl="node1" presStyleIdx="8" presStyleCnt="9">
        <dgm:presLayoutVars>
          <dgm:bulletEnabled val="1"/>
        </dgm:presLayoutVars>
      </dgm:prSet>
      <dgm:spPr/>
    </dgm:pt>
  </dgm:ptLst>
  <dgm:cxnLst>
    <dgm:cxn modelId="{D16DFE02-0FED-41A5-8C16-C16DFBD0246F}" type="presOf" srcId="{42C5E06E-8296-4372-9170-19F1D5ACA638}" destId="{376D59D8-5D74-4623-8929-5BA8FE544BB8}" srcOrd="0" destOrd="0" presId="urn:microsoft.com/office/officeart/2005/8/layout/lProcess2"/>
    <dgm:cxn modelId="{906A690B-35A3-4A54-BDD0-A8BB6A3D0045}" type="presOf" srcId="{CFC814AA-4F2C-4089-B32A-054D27F99DBE}" destId="{0F062F87-96DE-4833-AAF5-8F5911836C27}" srcOrd="0" destOrd="0" presId="urn:microsoft.com/office/officeart/2005/8/layout/lProcess2"/>
    <dgm:cxn modelId="{14441F1A-5602-4CB0-847E-CDEB7C8EE33E}" type="presOf" srcId="{B989F31D-F610-41A9-93F1-8AE6B3446CB9}" destId="{25B13BB8-D948-4734-8225-0030AFC016DB}" srcOrd="0" destOrd="0" presId="urn:microsoft.com/office/officeart/2005/8/layout/lProcess2"/>
    <dgm:cxn modelId="{2E5B121F-B24F-44DF-8E71-295C0186F9D5}" srcId="{CFC814AA-4F2C-4089-B32A-054D27F99DBE}" destId="{35023E90-59A9-45E1-9245-73875B95A362}" srcOrd="2" destOrd="0" parTransId="{F5D8AFEA-535D-4534-9E97-2B917568F54A}" sibTransId="{175CD428-E5D6-4DF9-A883-1C2FF967F413}"/>
    <dgm:cxn modelId="{35673A27-5B3D-4F18-83DD-DD9C0F466302}" type="presOf" srcId="{8B71B985-A7F5-495E-B7A0-F68DF6AE7B59}" destId="{8DE94999-077E-4B91-926B-169C2A91CC37}" srcOrd="0" destOrd="0" presId="urn:microsoft.com/office/officeart/2005/8/layout/lProcess2"/>
    <dgm:cxn modelId="{1E492E28-320F-4B0A-816E-B87C117C0004}" type="presOf" srcId="{05BD7E7D-79DC-4123-8301-10B0496B16C4}" destId="{AADC19AD-DB8A-4DAB-A2AB-C09785462332}" srcOrd="0" destOrd="0" presId="urn:microsoft.com/office/officeart/2005/8/layout/lProcess2"/>
    <dgm:cxn modelId="{2916542B-7B44-443B-B13E-85A1CA38F7B6}" type="presOf" srcId="{C7334339-E530-4179-95E2-8C3739E25F82}" destId="{F225FB50-20BE-44E3-A643-870132663EE6}" srcOrd="0" destOrd="0" presId="urn:microsoft.com/office/officeart/2005/8/layout/lProcess2"/>
    <dgm:cxn modelId="{38DEB433-4003-4589-B77D-FE3A17610CB9}" type="presOf" srcId="{BE0E8BC1-3159-4EA4-BC27-7A122AE8B881}" destId="{A10DFAFC-38A2-4605-83C5-4E0CFB5D176E}" srcOrd="0" destOrd="0" presId="urn:microsoft.com/office/officeart/2005/8/layout/lProcess2"/>
    <dgm:cxn modelId="{0A006135-B033-4C70-9C73-EAFEB47B2FA2}" srcId="{F0C49238-0CC4-4273-8226-4789096461E6}" destId="{B6E98536-B3CA-4529-ADDA-A39C751EE37E}" srcOrd="1" destOrd="0" parTransId="{45251F36-209E-402D-BD37-97E7AC505448}" sibTransId="{0361E47A-6E7B-4250-B95E-9EC8F43813A9}"/>
    <dgm:cxn modelId="{E7FE4262-4D1C-4CAE-891B-4D7E0CF8F2DA}" type="presOf" srcId="{B989F31D-F610-41A9-93F1-8AE6B3446CB9}" destId="{B49B1CD8-1442-4051-B505-43CBF1E0A7B1}" srcOrd="1" destOrd="0" presId="urn:microsoft.com/office/officeart/2005/8/layout/lProcess2"/>
    <dgm:cxn modelId="{0E35ED67-E052-4520-B4B0-4F9F0D1FCAA2}" type="presOf" srcId="{F0C49238-0CC4-4273-8226-4789096461E6}" destId="{91367708-0ADF-4421-B39A-B832014EBB68}" srcOrd="1" destOrd="0" presId="urn:microsoft.com/office/officeart/2005/8/layout/lProcess2"/>
    <dgm:cxn modelId="{1B4F194B-4F9E-438B-9976-AF7D6E8DC319}" srcId="{B989F31D-F610-41A9-93F1-8AE6B3446CB9}" destId="{42C5E06E-8296-4372-9170-19F1D5ACA638}" srcOrd="0" destOrd="0" parTransId="{73AB307D-5F0A-42DA-9810-B86B8E204A16}" sibTransId="{E6BAFB9A-AAA9-47C0-8A61-C7BD5540DAC6}"/>
    <dgm:cxn modelId="{E9B5664E-6697-4D52-8DF7-F99F21D532E7}" srcId="{F0C49238-0CC4-4273-8226-4789096461E6}" destId="{5F7BD224-6A29-4F54-832B-096EE6F8927C}" srcOrd="0" destOrd="0" parTransId="{FFA25341-A1DF-43A2-B5B8-F15ED3ECD104}" sibTransId="{D5F78F38-1A86-4BA7-A9C2-BC5170F7D646}"/>
    <dgm:cxn modelId="{5E0CBF51-BEE3-42B8-82A7-B4B84C9E94AB}" type="presOf" srcId="{5F7BD224-6A29-4F54-832B-096EE6F8927C}" destId="{62D51785-2F5C-4164-A705-19BE276E5B85}" srcOrd="0" destOrd="0" presId="urn:microsoft.com/office/officeart/2005/8/layout/lProcess2"/>
    <dgm:cxn modelId="{66630B59-5FAE-4EBA-A70D-B80C5A4C3614}" srcId="{CFC814AA-4F2C-4089-B32A-054D27F99DBE}" destId="{BE0E8BC1-3159-4EA4-BC27-7A122AE8B881}" srcOrd="3" destOrd="0" parTransId="{78EE0580-6380-43B6-99DA-FE3B251A5AAD}" sibTransId="{214BD9F4-6F4E-43FE-91C0-A191646A5BCE}"/>
    <dgm:cxn modelId="{CA3D9F83-B846-40D8-9DC4-19FABE14D36B}" type="presOf" srcId="{CFC814AA-4F2C-4089-B32A-054D27F99DBE}" destId="{AD3DF8B0-25AC-4C5E-A3E6-BC0E7FB5890C}" srcOrd="1" destOrd="0" presId="urn:microsoft.com/office/officeart/2005/8/layout/lProcess2"/>
    <dgm:cxn modelId="{F0AB5589-81BE-43B7-8505-2EFFD2E01E7C}" type="presOf" srcId="{A9297FE5-D7B4-4119-9CFA-E9DBF3F6A19C}" destId="{34718E0C-D66B-4FA3-A9E4-C6ABCDBF1844}" srcOrd="0" destOrd="0" presId="urn:microsoft.com/office/officeart/2005/8/layout/lProcess2"/>
    <dgm:cxn modelId="{53F87A91-7F1A-48AA-BDB4-F12E2E4E8535}" type="presOf" srcId="{35023E90-59A9-45E1-9245-73875B95A362}" destId="{00AF5B95-98E2-43E1-9F64-4229DBD912A2}" srcOrd="0" destOrd="0" presId="urn:microsoft.com/office/officeart/2005/8/layout/lProcess2"/>
    <dgm:cxn modelId="{F62B4593-5662-46F0-8FA5-550A314D61E4}" srcId="{B989F31D-F610-41A9-93F1-8AE6B3446CB9}" destId="{A9297FE5-D7B4-4119-9CFA-E9DBF3F6A19C}" srcOrd="1" destOrd="0" parTransId="{A5ADDE39-2120-4C74-B4E4-05FC8E0427AD}" sibTransId="{E9F2486A-643A-44FC-99E8-C12AF1621392}"/>
    <dgm:cxn modelId="{78AA2C94-AB83-4957-B176-A5DB67366A67}" srcId="{8B71B985-A7F5-495E-B7A0-F68DF6AE7B59}" destId="{F0C49238-0CC4-4273-8226-4789096461E6}" srcOrd="2" destOrd="0" parTransId="{864AC24A-0E2C-41C0-96C6-16323E1DC653}" sibTransId="{53434C41-2588-4AA1-903C-48CE82B877E2}"/>
    <dgm:cxn modelId="{AF6D0FAE-8393-4559-99F6-2C58D279EF7C}" type="presOf" srcId="{B6E98536-B3CA-4529-ADDA-A39C751EE37E}" destId="{CEBEF054-248F-49E1-A05B-FD1464BC4B3F}" srcOrd="0" destOrd="0" presId="urn:microsoft.com/office/officeart/2005/8/layout/lProcess2"/>
    <dgm:cxn modelId="{77404EB8-BC79-4063-887F-73A392ACC83B}" srcId="{B989F31D-F610-41A9-93F1-8AE6B3446CB9}" destId="{05BD7E7D-79DC-4123-8301-10B0496B16C4}" srcOrd="2" destOrd="0" parTransId="{AE0CCB5D-BCEF-449D-AFFF-5ACBDE8CD236}" sibTransId="{30F939FF-A552-40CE-BFAF-BAEB4796706B}"/>
    <dgm:cxn modelId="{D16CA0B8-A2C4-4CA4-935F-5FE0AAD2B488}" srcId="{CFC814AA-4F2C-4089-B32A-054D27F99DBE}" destId="{CAB134FD-1CF6-404D-AF94-6DD922D39111}" srcOrd="1" destOrd="0" parTransId="{57A7C8D7-E9A9-438D-B01A-6AF5028D690D}" sibTransId="{1034CB1F-E07C-4C05-AA87-BDE5E56976AF}"/>
    <dgm:cxn modelId="{376046BB-2F09-4FD6-9974-C088E988AFC6}" srcId="{8B71B985-A7F5-495E-B7A0-F68DF6AE7B59}" destId="{CFC814AA-4F2C-4089-B32A-054D27F99DBE}" srcOrd="1" destOrd="0" parTransId="{1E749443-6C1C-4F97-B8C9-A458FDFC4114}" sibTransId="{4449BDB0-06CA-49C1-9752-4666AC5E4A2D}"/>
    <dgm:cxn modelId="{164980D1-E10F-4F06-8F2C-7798E9290545}" type="presOf" srcId="{F0C49238-0CC4-4273-8226-4789096461E6}" destId="{D44E31EC-D506-44E7-AF9C-44A5BA2A76A0}" srcOrd="0" destOrd="0" presId="urn:microsoft.com/office/officeart/2005/8/layout/lProcess2"/>
    <dgm:cxn modelId="{36322FD6-3B57-4999-BC93-C8E74C4B9921}" srcId="{CFC814AA-4F2C-4089-B32A-054D27F99DBE}" destId="{C7334339-E530-4179-95E2-8C3739E25F82}" srcOrd="0" destOrd="0" parTransId="{CF861EE1-56DA-486D-B022-A586D175C26E}" sibTransId="{E619A9FE-C4EF-49F5-BAB7-F06E85B8B72A}"/>
    <dgm:cxn modelId="{8CEFCBE1-7013-4A24-8C1F-EBC1F9C85581}" type="presOf" srcId="{CAB134FD-1CF6-404D-AF94-6DD922D39111}" destId="{666A65D8-1AF5-48F0-A76F-25100C1C50A3}" srcOrd="0" destOrd="0" presId="urn:microsoft.com/office/officeart/2005/8/layout/lProcess2"/>
    <dgm:cxn modelId="{8CF847E9-9E6E-438C-8F80-7ABD91B195F5}" srcId="{8B71B985-A7F5-495E-B7A0-F68DF6AE7B59}" destId="{B989F31D-F610-41A9-93F1-8AE6B3446CB9}" srcOrd="0" destOrd="0" parTransId="{0D026783-B3E1-41E4-A64A-11A2CDAFECF5}" sibTransId="{F6270071-AFC0-4939-AAAB-57C807B1FCB7}"/>
    <dgm:cxn modelId="{CF5E81F4-B028-488A-B08B-87C67E7FFA00}" type="presParOf" srcId="{8DE94999-077E-4B91-926B-169C2A91CC37}" destId="{B902A15C-5379-42FA-90CB-FFE425B58517}" srcOrd="0" destOrd="0" presId="urn:microsoft.com/office/officeart/2005/8/layout/lProcess2"/>
    <dgm:cxn modelId="{810AB9B4-B10A-4381-98F6-F0CAA3436FD0}" type="presParOf" srcId="{B902A15C-5379-42FA-90CB-FFE425B58517}" destId="{25B13BB8-D948-4734-8225-0030AFC016DB}" srcOrd="0" destOrd="0" presId="urn:microsoft.com/office/officeart/2005/8/layout/lProcess2"/>
    <dgm:cxn modelId="{141138B7-92A0-4D09-9192-44402318F1FC}" type="presParOf" srcId="{B902A15C-5379-42FA-90CB-FFE425B58517}" destId="{B49B1CD8-1442-4051-B505-43CBF1E0A7B1}" srcOrd="1" destOrd="0" presId="urn:microsoft.com/office/officeart/2005/8/layout/lProcess2"/>
    <dgm:cxn modelId="{9ACBBB6D-8FA1-48F2-8043-A827A2D2B12C}" type="presParOf" srcId="{B902A15C-5379-42FA-90CB-FFE425B58517}" destId="{6026CD1D-670D-4726-BF8B-B71C9228E3B2}" srcOrd="2" destOrd="0" presId="urn:microsoft.com/office/officeart/2005/8/layout/lProcess2"/>
    <dgm:cxn modelId="{9A923460-E4B2-4279-A6BF-B59FEC7E372B}" type="presParOf" srcId="{6026CD1D-670D-4726-BF8B-B71C9228E3B2}" destId="{CDE1FFC8-8EF9-469C-B901-4C97E2826391}" srcOrd="0" destOrd="0" presId="urn:microsoft.com/office/officeart/2005/8/layout/lProcess2"/>
    <dgm:cxn modelId="{8BF862E5-C935-485A-8F75-69E397026708}" type="presParOf" srcId="{CDE1FFC8-8EF9-469C-B901-4C97E2826391}" destId="{376D59D8-5D74-4623-8929-5BA8FE544BB8}" srcOrd="0" destOrd="0" presId="urn:microsoft.com/office/officeart/2005/8/layout/lProcess2"/>
    <dgm:cxn modelId="{4D8F4120-6BD6-4370-B880-46FB22C34858}" type="presParOf" srcId="{CDE1FFC8-8EF9-469C-B901-4C97E2826391}" destId="{F5684049-68E1-49B8-8B91-937079891287}" srcOrd="1" destOrd="0" presId="urn:microsoft.com/office/officeart/2005/8/layout/lProcess2"/>
    <dgm:cxn modelId="{1CB57B57-9C1D-4C08-AE0E-FA26942D59DF}" type="presParOf" srcId="{CDE1FFC8-8EF9-469C-B901-4C97E2826391}" destId="{34718E0C-D66B-4FA3-A9E4-C6ABCDBF1844}" srcOrd="2" destOrd="0" presId="urn:microsoft.com/office/officeart/2005/8/layout/lProcess2"/>
    <dgm:cxn modelId="{E6E19FE7-43C1-489B-8847-800EF9A2F4D7}" type="presParOf" srcId="{CDE1FFC8-8EF9-469C-B901-4C97E2826391}" destId="{DF389A33-2BFD-4494-8674-1C6A466632F1}" srcOrd="3" destOrd="0" presId="urn:microsoft.com/office/officeart/2005/8/layout/lProcess2"/>
    <dgm:cxn modelId="{ABD1958B-CFF3-464C-A8EB-868C0B8B9090}" type="presParOf" srcId="{CDE1FFC8-8EF9-469C-B901-4C97E2826391}" destId="{AADC19AD-DB8A-4DAB-A2AB-C09785462332}" srcOrd="4" destOrd="0" presId="urn:microsoft.com/office/officeart/2005/8/layout/lProcess2"/>
    <dgm:cxn modelId="{DC20D1C7-CFFE-43B3-B424-48517EA7C05C}" type="presParOf" srcId="{8DE94999-077E-4B91-926B-169C2A91CC37}" destId="{5CFE66A8-568A-499E-8039-69823C79960E}" srcOrd="1" destOrd="0" presId="urn:microsoft.com/office/officeart/2005/8/layout/lProcess2"/>
    <dgm:cxn modelId="{0C6E9926-D007-45A4-979F-51A55C0F167D}" type="presParOf" srcId="{8DE94999-077E-4B91-926B-169C2A91CC37}" destId="{A55EFBE5-F794-4E98-B517-48217EFD84E9}" srcOrd="2" destOrd="0" presId="urn:microsoft.com/office/officeart/2005/8/layout/lProcess2"/>
    <dgm:cxn modelId="{CFA08791-9A61-4C3A-9601-0185E22206F3}" type="presParOf" srcId="{A55EFBE5-F794-4E98-B517-48217EFD84E9}" destId="{0F062F87-96DE-4833-AAF5-8F5911836C27}" srcOrd="0" destOrd="0" presId="urn:microsoft.com/office/officeart/2005/8/layout/lProcess2"/>
    <dgm:cxn modelId="{7BE92861-830B-4858-83F9-92B61FAB9614}" type="presParOf" srcId="{A55EFBE5-F794-4E98-B517-48217EFD84E9}" destId="{AD3DF8B0-25AC-4C5E-A3E6-BC0E7FB5890C}" srcOrd="1" destOrd="0" presId="urn:microsoft.com/office/officeart/2005/8/layout/lProcess2"/>
    <dgm:cxn modelId="{C1FF66D8-1A9C-44B8-A3F6-B31BC5CB7F8A}" type="presParOf" srcId="{A55EFBE5-F794-4E98-B517-48217EFD84E9}" destId="{1B319146-05BC-44B6-869A-2E4CFA8FF867}" srcOrd="2" destOrd="0" presId="urn:microsoft.com/office/officeart/2005/8/layout/lProcess2"/>
    <dgm:cxn modelId="{3E0BEC1E-DA5A-41BB-A0C3-ECB097189946}" type="presParOf" srcId="{1B319146-05BC-44B6-869A-2E4CFA8FF867}" destId="{CCF9AE3C-6259-4BAE-B5C0-17909A7C18F4}" srcOrd="0" destOrd="0" presId="urn:microsoft.com/office/officeart/2005/8/layout/lProcess2"/>
    <dgm:cxn modelId="{A73F30C1-FD15-4893-9C95-6889B042E9F5}" type="presParOf" srcId="{CCF9AE3C-6259-4BAE-B5C0-17909A7C18F4}" destId="{F225FB50-20BE-44E3-A643-870132663EE6}" srcOrd="0" destOrd="0" presId="urn:microsoft.com/office/officeart/2005/8/layout/lProcess2"/>
    <dgm:cxn modelId="{B9AC41CC-3176-485A-ADB1-4AE962CB381F}" type="presParOf" srcId="{CCF9AE3C-6259-4BAE-B5C0-17909A7C18F4}" destId="{54249678-47E1-43DC-9766-7034AFBD7221}" srcOrd="1" destOrd="0" presId="urn:microsoft.com/office/officeart/2005/8/layout/lProcess2"/>
    <dgm:cxn modelId="{BE6436A3-33DD-4290-963A-B5A85E6AFE5B}" type="presParOf" srcId="{CCF9AE3C-6259-4BAE-B5C0-17909A7C18F4}" destId="{666A65D8-1AF5-48F0-A76F-25100C1C50A3}" srcOrd="2" destOrd="0" presId="urn:microsoft.com/office/officeart/2005/8/layout/lProcess2"/>
    <dgm:cxn modelId="{18AFD950-C206-4786-A654-7B7C2E44FF5E}" type="presParOf" srcId="{CCF9AE3C-6259-4BAE-B5C0-17909A7C18F4}" destId="{91FA9583-3C1D-4D19-A02F-5E06C9123DAC}" srcOrd="3" destOrd="0" presId="urn:microsoft.com/office/officeart/2005/8/layout/lProcess2"/>
    <dgm:cxn modelId="{ED1E6418-8F41-4318-A6DA-37D9E01AAD33}" type="presParOf" srcId="{CCF9AE3C-6259-4BAE-B5C0-17909A7C18F4}" destId="{00AF5B95-98E2-43E1-9F64-4229DBD912A2}" srcOrd="4" destOrd="0" presId="urn:microsoft.com/office/officeart/2005/8/layout/lProcess2"/>
    <dgm:cxn modelId="{0E3A0D1B-F0FF-40F6-A62C-1B18E6B7F934}" type="presParOf" srcId="{CCF9AE3C-6259-4BAE-B5C0-17909A7C18F4}" destId="{596EB394-5DD7-4B3D-B657-C3502843D8A1}" srcOrd="5" destOrd="0" presId="urn:microsoft.com/office/officeart/2005/8/layout/lProcess2"/>
    <dgm:cxn modelId="{0A46CAB5-58E0-4D79-847F-BC529F3B1C2D}" type="presParOf" srcId="{CCF9AE3C-6259-4BAE-B5C0-17909A7C18F4}" destId="{A10DFAFC-38A2-4605-83C5-4E0CFB5D176E}" srcOrd="6" destOrd="0" presId="urn:microsoft.com/office/officeart/2005/8/layout/lProcess2"/>
    <dgm:cxn modelId="{699A4C5E-707A-49B9-9CEB-7A5CE93A2D2B}" type="presParOf" srcId="{8DE94999-077E-4B91-926B-169C2A91CC37}" destId="{28F40B54-9111-41D2-B57A-02A50EAD844D}" srcOrd="3" destOrd="0" presId="urn:microsoft.com/office/officeart/2005/8/layout/lProcess2"/>
    <dgm:cxn modelId="{64BBD621-F84A-4CC7-BC52-7B5012E48F26}" type="presParOf" srcId="{8DE94999-077E-4B91-926B-169C2A91CC37}" destId="{C2B86EED-997B-40CC-984F-D8737F5A7916}" srcOrd="4" destOrd="0" presId="urn:microsoft.com/office/officeart/2005/8/layout/lProcess2"/>
    <dgm:cxn modelId="{17A30856-FF36-4811-8CF3-E53858436EC6}" type="presParOf" srcId="{C2B86EED-997B-40CC-984F-D8737F5A7916}" destId="{D44E31EC-D506-44E7-AF9C-44A5BA2A76A0}" srcOrd="0" destOrd="0" presId="urn:microsoft.com/office/officeart/2005/8/layout/lProcess2"/>
    <dgm:cxn modelId="{924CA3B6-02FA-4E2C-87DB-0A042EB215EC}" type="presParOf" srcId="{C2B86EED-997B-40CC-984F-D8737F5A7916}" destId="{91367708-0ADF-4421-B39A-B832014EBB68}" srcOrd="1" destOrd="0" presId="urn:microsoft.com/office/officeart/2005/8/layout/lProcess2"/>
    <dgm:cxn modelId="{C1491B92-B93B-4592-A167-DA859150198B}" type="presParOf" srcId="{C2B86EED-997B-40CC-984F-D8737F5A7916}" destId="{BCB9C6FD-AA9B-4912-8259-0E30BE627CBC}" srcOrd="2" destOrd="0" presId="urn:microsoft.com/office/officeart/2005/8/layout/lProcess2"/>
    <dgm:cxn modelId="{55FB51C0-2819-4C13-BC07-7A8231CCC9F3}" type="presParOf" srcId="{BCB9C6FD-AA9B-4912-8259-0E30BE627CBC}" destId="{77749DF7-64F2-42D8-B8F4-7481853CEB47}" srcOrd="0" destOrd="0" presId="urn:microsoft.com/office/officeart/2005/8/layout/lProcess2"/>
    <dgm:cxn modelId="{0788AECC-79EC-4B7D-BBFB-6F7044FEFC18}" type="presParOf" srcId="{77749DF7-64F2-42D8-B8F4-7481853CEB47}" destId="{62D51785-2F5C-4164-A705-19BE276E5B85}" srcOrd="0" destOrd="0" presId="urn:microsoft.com/office/officeart/2005/8/layout/lProcess2"/>
    <dgm:cxn modelId="{BEF5A3B5-E3F2-4287-839A-9CD5DD49D26E}" type="presParOf" srcId="{77749DF7-64F2-42D8-B8F4-7481853CEB47}" destId="{6167A6A7-B919-45BA-A8A3-99D5FD5B9371}" srcOrd="1" destOrd="0" presId="urn:microsoft.com/office/officeart/2005/8/layout/lProcess2"/>
    <dgm:cxn modelId="{D65B38CD-61DB-4A6D-98D2-CE28C9F18959}" type="presParOf" srcId="{77749DF7-64F2-42D8-B8F4-7481853CEB47}" destId="{CEBEF054-248F-49E1-A05B-FD1464BC4B3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13BB8-D948-4734-8225-0030AFC016DB}">
      <dsp:nvSpPr>
        <dsp:cNvPr id="0" name=""/>
        <dsp:cNvSpPr/>
      </dsp:nvSpPr>
      <dsp:spPr>
        <a:xfrm>
          <a:off x="1357" y="0"/>
          <a:ext cx="3529939" cy="4062412"/>
        </a:xfrm>
        <a:prstGeom prst="roundRect">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Efficiency</a:t>
          </a:r>
        </a:p>
      </dsp:txBody>
      <dsp:txXfrm>
        <a:off x="1357" y="0"/>
        <a:ext cx="3529939" cy="1218723"/>
      </dsp:txXfrm>
    </dsp:sp>
    <dsp:sp modelId="{376D59D8-5D74-4623-8929-5BA8FE544BB8}">
      <dsp:nvSpPr>
        <dsp:cNvPr id="0" name=""/>
        <dsp:cNvSpPr/>
      </dsp:nvSpPr>
      <dsp:spPr>
        <a:xfrm>
          <a:off x="354351" y="1219070"/>
          <a:ext cx="2823951" cy="79810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Time to authorization &amp; issuance</a:t>
          </a:r>
        </a:p>
      </dsp:txBody>
      <dsp:txXfrm>
        <a:off x="377727" y="1242446"/>
        <a:ext cx="2777199" cy="751349"/>
      </dsp:txXfrm>
    </dsp:sp>
    <dsp:sp modelId="{34718E0C-D66B-4FA3-A9E4-C6ABCDBF1844}">
      <dsp:nvSpPr>
        <dsp:cNvPr id="0" name=""/>
        <dsp:cNvSpPr/>
      </dsp:nvSpPr>
      <dsp:spPr>
        <a:xfrm>
          <a:off x="354351" y="2139956"/>
          <a:ext cx="2823951" cy="79810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dirty="0">
              <a:solidFill>
                <a:schemeClr val="bg1"/>
              </a:solidFill>
            </a:rPr>
            <a:t>Redundant Work</a:t>
          </a:r>
        </a:p>
      </dsp:txBody>
      <dsp:txXfrm>
        <a:off x="377727" y="2163332"/>
        <a:ext cx="2777199" cy="751349"/>
      </dsp:txXfrm>
    </dsp:sp>
    <dsp:sp modelId="{AADC19AD-DB8A-4DAB-A2AB-C09785462332}">
      <dsp:nvSpPr>
        <dsp:cNvPr id="0" name=""/>
        <dsp:cNvSpPr/>
      </dsp:nvSpPr>
      <dsp:spPr>
        <a:xfrm>
          <a:off x="354351" y="3060842"/>
          <a:ext cx="2823951" cy="79810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Use of the Cap</a:t>
          </a:r>
        </a:p>
      </dsp:txBody>
      <dsp:txXfrm>
        <a:off x="377727" y="3084218"/>
        <a:ext cx="2777199" cy="751349"/>
      </dsp:txXfrm>
    </dsp:sp>
    <dsp:sp modelId="{0F062F87-96DE-4833-AAF5-8F5911836C27}">
      <dsp:nvSpPr>
        <dsp:cNvPr id="0" name=""/>
        <dsp:cNvSpPr/>
      </dsp:nvSpPr>
      <dsp:spPr>
        <a:xfrm>
          <a:off x="3796042" y="0"/>
          <a:ext cx="3529939" cy="4062412"/>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Consistency</a:t>
          </a:r>
        </a:p>
      </dsp:txBody>
      <dsp:txXfrm>
        <a:off x="3796042" y="0"/>
        <a:ext cx="3529939" cy="1218723"/>
      </dsp:txXfrm>
    </dsp:sp>
    <dsp:sp modelId="{F225FB50-20BE-44E3-A643-870132663EE6}">
      <dsp:nvSpPr>
        <dsp:cNvPr id="0" name=""/>
        <dsp:cNvSpPr/>
      </dsp:nvSpPr>
      <dsp:spPr>
        <a:xfrm>
          <a:off x="4149036" y="1218822"/>
          <a:ext cx="2823951" cy="59180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With statutory intent</a:t>
          </a:r>
        </a:p>
      </dsp:txBody>
      <dsp:txXfrm>
        <a:off x="4166369" y="1236155"/>
        <a:ext cx="2789285" cy="557140"/>
      </dsp:txXfrm>
    </dsp:sp>
    <dsp:sp modelId="{666A65D8-1AF5-48F0-A76F-25100C1C50A3}">
      <dsp:nvSpPr>
        <dsp:cNvPr id="0" name=""/>
        <dsp:cNvSpPr/>
      </dsp:nvSpPr>
      <dsp:spPr>
        <a:xfrm>
          <a:off x="4149036" y="1901676"/>
          <a:ext cx="2823951" cy="59180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Between State &amp; NPS</a:t>
          </a:r>
        </a:p>
      </dsp:txBody>
      <dsp:txXfrm>
        <a:off x="4166369" y="1919009"/>
        <a:ext cx="2789285" cy="557140"/>
      </dsp:txXfrm>
    </dsp:sp>
    <dsp:sp modelId="{00AF5B95-98E2-43E1-9F64-4229DBD912A2}">
      <dsp:nvSpPr>
        <dsp:cNvPr id="0" name=""/>
        <dsp:cNvSpPr/>
      </dsp:nvSpPr>
      <dsp:spPr>
        <a:xfrm>
          <a:off x="4149036" y="2584531"/>
          <a:ext cx="2823951" cy="59180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Between State reviewers</a:t>
          </a:r>
        </a:p>
      </dsp:txBody>
      <dsp:txXfrm>
        <a:off x="4166369" y="2601864"/>
        <a:ext cx="2789285" cy="557140"/>
      </dsp:txXfrm>
    </dsp:sp>
    <dsp:sp modelId="{A10DFAFC-38A2-4605-83C5-4E0CFB5D176E}">
      <dsp:nvSpPr>
        <dsp:cNvPr id="0" name=""/>
        <dsp:cNvSpPr/>
      </dsp:nvSpPr>
      <dsp:spPr>
        <a:xfrm>
          <a:off x="4149036" y="3267385"/>
          <a:ext cx="2823951" cy="591806"/>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 our process</a:t>
          </a:r>
        </a:p>
      </dsp:txBody>
      <dsp:txXfrm>
        <a:off x="4166369" y="3284718"/>
        <a:ext cx="2789285" cy="557140"/>
      </dsp:txXfrm>
    </dsp:sp>
    <dsp:sp modelId="{D44E31EC-D506-44E7-AF9C-44A5BA2A76A0}">
      <dsp:nvSpPr>
        <dsp:cNvPr id="0" name=""/>
        <dsp:cNvSpPr/>
      </dsp:nvSpPr>
      <dsp:spPr>
        <a:xfrm>
          <a:off x="7590727" y="0"/>
          <a:ext cx="3529939" cy="4062412"/>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Transparency</a:t>
          </a:r>
        </a:p>
      </dsp:txBody>
      <dsp:txXfrm>
        <a:off x="7590727" y="0"/>
        <a:ext cx="3529939" cy="1218723"/>
      </dsp:txXfrm>
    </dsp:sp>
    <dsp:sp modelId="{62D51785-2F5C-4164-A705-19BE276E5B85}">
      <dsp:nvSpPr>
        <dsp:cNvPr id="0" name=""/>
        <dsp:cNvSpPr/>
      </dsp:nvSpPr>
      <dsp:spPr>
        <a:xfrm>
          <a:off x="7943721" y="1219913"/>
          <a:ext cx="2823951" cy="12248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About determinations</a:t>
          </a:r>
        </a:p>
      </dsp:txBody>
      <dsp:txXfrm>
        <a:off x="7979596" y="1255788"/>
        <a:ext cx="2752201" cy="1153122"/>
      </dsp:txXfrm>
    </dsp:sp>
    <dsp:sp modelId="{CEBEF054-248F-49E1-A05B-FD1464BC4B3F}">
      <dsp:nvSpPr>
        <dsp:cNvPr id="0" name=""/>
        <dsp:cNvSpPr/>
      </dsp:nvSpPr>
      <dsp:spPr>
        <a:xfrm>
          <a:off x="7943721" y="2633228"/>
          <a:ext cx="2823951" cy="12248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About status, backlogs and processing times</a:t>
          </a:r>
        </a:p>
      </dsp:txBody>
      <dsp:txXfrm>
        <a:off x="7979596" y="2669103"/>
        <a:ext cx="2752201" cy="11531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FCA6AC64-E0E5-4E9F-85EF-88F6B7C02A0A}" type="datetimeFigureOut">
              <a:rPr lang="en-US" smtClean="0"/>
              <a:t>6/21/2024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6ACBB310-ECAD-44F4-944C-41CA493D3F20}" type="slidenum">
              <a:rPr lang="en-US" smtClean="0"/>
              <a:t>‹#›</a:t>
            </a:fld>
            <a:endParaRPr lang="en-US"/>
          </a:p>
        </p:txBody>
      </p:sp>
    </p:spTree>
    <p:extLst>
      <p:ext uri="{BB962C8B-B14F-4D97-AF65-F5344CB8AC3E}">
        <p14:creationId xmlns:p14="http://schemas.microsoft.com/office/powerpoint/2010/main" val="244632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A60065-16AE-E947-93EA-05A00EA4B0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34753" y="2294791"/>
            <a:ext cx="7656162" cy="1763486"/>
          </a:xfrm>
        </p:spPr>
        <p:txBody>
          <a:bodyPr anchor="b">
            <a:normAutofit/>
          </a:bodyPr>
          <a:lstStyle>
            <a:lvl1pPr algn="r">
              <a:defRPr sz="5200" i="0">
                <a:solidFill>
                  <a:schemeClr val="tx2"/>
                </a:solidFill>
                <a:latin typeface="Century Gothic" panose="020B0502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4753" y="4156251"/>
            <a:ext cx="7656162" cy="1321166"/>
          </a:xfrm>
        </p:spPr>
        <p:txBody>
          <a:bodyPr>
            <a:normAutofit/>
          </a:bodyPr>
          <a:lstStyle>
            <a:lvl1pPr marL="0" indent="0" algn="r">
              <a:buNone/>
              <a:defRPr sz="2100">
                <a:solidFill>
                  <a:schemeClr val="tx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570969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95B054-29E7-9245-A274-395FB5E822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125478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606870"/>
            <a:ext cx="10515600" cy="2852737"/>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51CAAAE2-360B-0444-BC9E-2137DEE007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19800"/>
            <a:ext cx="838200" cy="838200"/>
          </a:xfrm>
          <a:prstGeom prst="rect">
            <a:avLst/>
          </a:prstGeom>
        </p:spPr>
      </p:pic>
    </p:spTree>
    <p:extLst>
      <p:ext uri="{BB962C8B-B14F-4D97-AF65-F5344CB8AC3E}">
        <p14:creationId xmlns:p14="http://schemas.microsoft.com/office/powerpoint/2010/main" val="13125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B656BE-B3CE-0B4A-8CC3-68439187B6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7163"/>
            <a:ext cx="12192000" cy="6858000"/>
          </a:xfrm>
          <a:prstGeom prst="rect">
            <a:avLst/>
          </a:prstGeom>
        </p:spPr>
      </p:pic>
      <p:sp>
        <p:nvSpPr>
          <p:cNvPr id="2" name="Title 1"/>
          <p:cNvSpPr>
            <a:spLocks noGrp="1"/>
          </p:cNvSpPr>
          <p:nvPr>
            <p:ph type="title" hasCustomPrompt="1"/>
          </p:nvPr>
        </p:nvSpPr>
        <p:spPr>
          <a:xfrm>
            <a:off x="831851" y="733106"/>
            <a:ext cx="10515600" cy="979168"/>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2085976"/>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Text Placeholder 2">
            <a:extLst>
              <a:ext uri="{FF2B5EF4-FFF2-40B4-BE49-F238E27FC236}">
                <a16:creationId xmlns:a16="http://schemas.microsoft.com/office/drawing/2014/main" id="{E4F6F4D0-CCDA-2B40-B7CD-5ED2106C7AB0}"/>
              </a:ext>
            </a:extLst>
          </p:cNvPr>
          <p:cNvSpPr>
            <a:spLocks noGrp="1"/>
          </p:cNvSpPr>
          <p:nvPr>
            <p:ph type="body" idx="10"/>
          </p:nvPr>
        </p:nvSpPr>
        <p:spPr>
          <a:xfrm>
            <a:off x="2095500" y="5701828"/>
            <a:ext cx="9805988" cy="498948"/>
          </a:xfrm>
        </p:spPr>
        <p:txBody>
          <a:bodyPr>
            <a:normAutofit/>
          </a:bodyPr>
          <a:lstStyle>
            <a:lvl1pPr marL="0" indent="0" algn="ctr">
              <a:buNone/>
              <a:defRPr sz="2000" b="1">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596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2BF02F-9BA1-514D-A062-60E2097BAC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8E1E7A-A122-2C40-8257-8F7336F4DC67}"/>
              </a:ext>
            </a:extLst>
          </p:cNvPr>
          <p:cNvSpPr>
            <a:spLocks noGrp="1"/>
          </p:cNvSpPr>
          <p:nvPr>
            <p:ph type="title" hasCustomPrompt="1"/>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EE6658F9-F9CA-5D48-AEC7-E5B54366B7E5}"/>
              </a:ext>
            </a:extLst>
          </p:cNvPr>
          <p:cNvSpPr>
            <a:spLocks noGrp="1"/>
          </p:cNvSpPr>
          <p:nvPr>
            <p:ph type="sldNum" sz="quarter" idx="10"/>
          </p:nvPr>
        </p:nvSpPr>
        <p:spPr/>
        <p:txBody>
          <a:bodyPr/>
          <a:lstStyle/>
          <a:p>
            <a:fld id="{D90B63BF-033D-054C-8A5C-3812DC664089}" type="slidenum">
              <a:rPr lang="en-US" smtClean="0"/>
              <a:t>‹#›</a:t>
            </a:fld>
            <a:endParaRPr lang="en-US"/>
          </a:p>
        </p:txBody>
      </p:sp>
    </p:spTree>
    <p:extLst>
      <p:ext uri="{BB962C8B-B14F-4D97-AF65-F5344CB8AC3E}">
        <p14:creationId xmlns:p14="http://schemas.microsoft.com/office/powerpoint/2010/main" val="2628781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alpha val="12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057755-AF4E-5C47-9CB3-3ED81FD90F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65"/>
            <a:ext cx="12192000" cy="6958013"/>
          </a:xfrm>
          <a:prstGeom prst="rect">
            <a:avLst/>
          </a:prstGeom>
        </p:spPr>
      </p:pic>
      <p:sp>
        <p:nvSpPr>
          <p:cNvPr id="4" name="Slide Number Placeholder 3"/>
          <p:cNvSpPr>
            <a:spLocks noGrp="1"/>
          </p:cNvSpPr>
          <p:nvPr>
            <p:ph type="sldNum" sz="quarter" idx="4"/>
          </p:nvPr>
        </p:nvSpPr>
        <p:spPr>
          <a:xfrm>
            <a:off x="8058346" y="6356350"/>
            <a:ext cx="3295454" cy="473872"/>
          </a:xfrm>
          <a:prstGeom prst="rect">
            <a:avLst/>
          </a:prstGeom>
        </p:spPr>
        <p:txBody>
          <a:bodyPr vert="horz" lIns="91440" tIns="45720" rIns="91440" bIns="45720" rtlCol="0" anchor="ctr"/>
          <a:lstStyle>
            <a:lvl1pPr algn="r">
              <a:defRPr sz="1200">
                <a:solidFill>
                  <a:schemeClr val="tx1">
                    <a:tint val="75000"/>
                  </a:schemeClr>
                </a:solidFill>
              </a:defRPr>
            </a:lvl1pPr>
          </a:lstStyle>
          <a:p>
            <a:fld id="{E7951542-429E-44A8-AA7C-227FB63D2914}" type="slidenum">
              <a:rPr lang="en-US" smtClean="0"/>
              <a:t>‹#›</a:t>
            </a:fld>
            <a:endParaRPr lang="en-US"/>
          </a:p>
        </p:txBody>
      </p:sp>
      <p:sp>
        <p:nvSpPr>
          <p:cNvPr id="3" name="Title 1"/>
          <p:cNvSpPr>
            <a:spLocks noGrp="1"/>
          </p:cNvSpPr>
          <p:nvPr>
            <p:ph type="title" hasCustomPrompt="1"/>
          </p:nvPr>
        </p:nvSpPr>
        <p:spPr>
          <a:xfrm>
            <a:off x="598274" y="402602"/>
            <a:ext cx="5973976" cy="1325563"/>
          </a:xfrm>
        </p:spPr>
        <p:txBody>
          <a:bodyPr>
            <a:normAutofit/>
          </a:bodyPr>
          <a:lstStyle>
            <a:lvl1pPr algn="l">
              <a:defRPr sz="4000">
                <a:solidFill>
                  <a:schemeClr val="tx1"/>
                </a:solidFill>
              </a:defRPr>
            </a:lvl1pPr>
          </a:lstStyle>
          <a:p>
            <a:r>
              <a:rPr lang="en-US" dirty="0"/>
              <a:t>CLICK TO EDIT TITLE</a:t>
            </a:r>
          </a:p>
        </p:txBody>
      </p:sp>
      <p:sp>
        <p:nvSpPr>
          <p:cNvPr id="17" name="TextBox 16">
            <a:extLst>
              <a:ext uri="{FF2B5EF4-FFF2-40B4-BE49-F238E27FC236}">
                <a16:creationId xmlns:a16="http://schemas.microsoft.com/office/drawing/2014/main" id="{B0F44829-53E3-C649-BC8A-28C7D805F93C}"/>
              </a:ext>
            </a:extLst>
          </p:cNvPr>
          <p:cNvSpPr txBox="1"/>
          <p:nvPr userDrawn="1"/>
        </p:nvSpPr>
        <p:spPr>
          <a:xfrm>
            <a:off x="13182600" y="-2184400"/>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6FF132C7-40EC-0849-88F8-F9ED10E1D217}"/>
              </a:ext>
            </a:extLst>
          </p:cNvPr>
          <p:cNvSpPr>
            <a:spLocks noGrp="1"/>
          </p:cNvSpPr>
          <p:nvPr>
            <p:ph idx="1"/>
          </p:nvPr>
        </p:nvSpPr>
        <p:spPr>
          <a:xfrm>
            <a:off x="598275" y="1798980"/>
            <a:ext cx="5973975" cy="4773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EC8EE678-9A49-C448-B427-F783B84B5B8C}"/>
              </a:ext>
            </a:extLst>
          </p:cNvPr>
          <p:cNvSpPr>
            <a:spLocks noGrp="1"/>
          </p:cNvSpPr>
          <p:nvPr>
            <p:ph type="pic" sz="quarter" idx="10"/>
          </p:nvPr>
        </p:nvSpPr>
        <p:spPr>
          <a:xfrm>
            <a:off x="6672263" y="402602"/>
            <a:ext cx="5043487" cy="6169648"/>
          </a:xfrm>
        </p:spPr>
        <p:txBody>
          <a:bodyPr/>
          <a:lstStyle/>
          <a:p>
            <a:r>
              <a:rPr lang="en-US"/>
              <a:t>Click icon to add picture</a:t>
            </a:r>
          </a:p>
        </p:txBody>
      </p:sp>
    </p:spTree>
    <p:extLst>
      <p:ext uri="{BB962C8B-B14F-4D97-AF65-F5344CB8AC3E}">
        <p14:creationId xmlns:p14="http://schemas.microsoft.com/office/powerpoint/2010/main" val="35864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Section Header">
    <p:bg>
      <p:bgPr>
        <a:solidFill>
          <a:schemeClr val="bg1">
            <a:alpha val="1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8505B3-9FD9-8443-8E60-002817309B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598274" y="282682"/>
            <a:ext cx="10755526" cy="1325563"/>
          </a:xfrm>
        </p:spPr>
        <p:txBody>
          <a:bodyPr>
            <a:normAutofit/>
          </a:bodyPr>
          <a:lstStyle>
            <a:lvl1pPr algn="l">
              <a:defRPr sz="4000">
                <a:solidFill>
                  <a:schemeClr val="tx1"/>
                </a:solidFill>
              </a:defRPr>
            </a:lvl1pPr>
          </a:lstStyle>
          <a:p>
            <a:r>
              <a:rPr lang="en-US" dirty="0"/>
              <a:t>CLICK TO EDIT TITLE</a:t>
            </a:r>
          </a:p>
        </p:txBody>
      </p:sp>
      <p:sp>
        <p:nvSpPr>
          <p:cNvPr id="6" name="Content Placeholder 2">
            <a:extLst>
              <a:ext uri="{FF2B5EF4-FFF2-40B4-BE49-F238E27FC236}">
                <a16:creationId xmlns:a16="http://schemas.microsoft.com/office/drawing/2014/main" id="{B878E49F-C01C-A34F-B607-A18EEB599623}"/>
              </a:ext>
            </a:extLst>
          </p:cNvPr>
          <p:cNvSpPr>
            <a:spLocks noGrp="1"/>
          </p:cNvSpPr>
          <p:nvPr>
            <p:ph idx="1"/>
          </p:nvPr>
        </p:nvSpPr>
        <p:spPr>
          <a:xfrm>
            <a:off x="595086" y="1890926"/>
            <a:ext cx="4534128" cy="4395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3DBE380D-5B05-7341-81F6-D1DB6D143D0E}"/>
              </a:ext>
            </a:extLst>
          </p:cNvPr>
          <p:cNvSpPr>
            <a:spLocks noGrp="1"/>
          </p:cNvSpPr>
          <p:nvPr>
            <p:ph idx="10"/>
          </p:nvPr>
        </p:nvSpPr>
        <p:spPr>
          <a:xfrm>
            <a:off x="7217228" y="1890926"/>
            <a:ext cx="4527098" cy="4395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13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0F7AA5-2DF5-3A44-BA3D-CF29FC7D73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C019BE-0C1F-CC4A-AB6C-97F0BD15F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1D7B3384-5C60-734E-91FC-AC218BF621B4}"/>
              </a:ext>
            </a:extLst>
          </p:cNvPr>
          <p:cNvSpPr>
            <a:spLocks noGrp="1"/>
          </p:cNvSpPr>
          <p:nvPr>
            <p:ph type="sldNum" sz="quarter" idx="10"/>
          </p:nvPr>
        </p:nvSpPr>
        <p:spPr/>
        <p:txBody>
          <a:bodyPr/>
          <a:lstStyle/>
          <a:p>
            <a:fld id="{D90B63BF-033D-054C-8A5C-3812DC664089}" type="slidenum">
              <a:rPr lang="en-US" smtClean="0"/>
              <a:t>‹#›</a:t>
            </a:fld>
            <a:endParaRPr lang="en-US"/>
          </a:p>
        </p:txBody>
      </p:sp>
      <p:sp>
        <p:nvSpPr>
          <p:cNvPr id="14" name="Title 1">
            <a:extLst>
              <a:ext uri="{FF2B5EF4-FFF2-40B4-BE49-F238E27FC236}">
                <a16:creationId xmlns:a16="http://schemas.microsoft.com/office/drawing/2014/main" id="{B406465F-FBA9-C34C-BA12-C32AF7C9CF5D}"/>
              </a:ext>
            </a:extLst>
          </p:cNvPr>
          <p:cNvSpPr>
            <a:spLocks noGrp="1"/>
          </p:cNvSpPr>
          <p:nvPr>
            <p:ph type="title"/>
          </p:nvPr>
        </p:nvSpPr>
        <p:spPr>
          <a:xfrm>
            <a:off x="992188" y="609600"/>
            <a:ext cx="3932237" cy="1600200"/>
          </a:xfrm>
        </p:spPr>
        <p:txBody>
          <a:bodyPr anchor="b"/>
          <a:lstStyle>
            <a:lvl1pPr>
              <a:defRPr sz="3200">
                <a:solidFill>
                  <a:schemeClr val="accent2"/>
                </a:solidFill>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E19E24E4-B343-5C46-8CE5-B556CD4B1382}"/>
              </a:ext>
            </a:extLst>
          </p:cNvPr>
          <p:cNvSpPr>
            <a:spLocks noGrp="1"/>
          </p:cNvSpPr>
          <p:nvPr>
            <p:ph idx="1"/>
          </p:nvPr>
        </p:nvSpPr>
        <p:spPr>
          <a:xfrm>
            <a:off x="5335588" y="805543"/>
            <a:ext cx="6172200" cy="5207907"/>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C47A21DC-AA5F-E440-8A35-DCBA1A904106}"/>
              </a:ext>
            </a:extLst>
          </p:cNvPr>
          <p:cNvSpPr>
            <a:spLocks noGrp="1"/>
          </p:cNvSpPr>
          <p:nvPr>
            <p:ph type="body" sz="half" idx="2"/>
          </p:nvPr>
        </p:nvSpPr>
        <p:spPr>
          <a:xfrm>
            <a:off x="992188" y="22098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Slide Number Placeholder 6">
            <a:extLst>
              <a:ext uri="{FF2B5EF4-FFF2-40B4-BE49-F238E27FC236}">
                <a16:creationId xmlns:a16="http://schemas.microsoft.com/office/drawing/2014/main" id="{36D38A05-EB88-BB40-8C45-50BE01B89999}"/>
              </a:ext>
            </a:extLst>
          </p:cNvPr>
          <p:cNvSpPr txBox="1">
            <a:spLocks/>
          </p:cNvSpPr>
          <p:nvPr userDrawn="1"/>
        </p:nvSpPr>
        <p:spPr>
          <a:xfrm>
            <a:off x="10434637" y="6657975"/>
            <a:ext cx="1909761" cy="3524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4FCE4-19DC-4F4A-9F75-6D36E23F319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8559274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Custom Layou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C6750-6FE2-B042-80B4-0428660AAB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C019BE-0C1F-CC4A-AB6C-97F0BD15F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1D7B3384-5C60-734E-91FC-AC218BF621B4}"/>
              </a:ext>
            </a:extLst>
          </p:cNvPr>
          <p:cNvSpPr>
            <a:spLocks noGrp="1"/>
          </p:cNvSpPr>
          <p:nvPr>
            <p:ph type="sldNum" sz="quarter" idx="10"/>
          </p:nvPr>
        </p:nvSpPr>
        <p:spPr/>
        <p:txBody>
          <a:bodyPr/>
          <a:lstStyle/>
          <a:p>
            <a:fld id="{D90B63BF-033D-054C-8A5C-3812DC664089}" type="slidenum">
              <a:rPr lang="en-US" smtClean="0"/>
              <a:t>‹#›</a:t>
            </a:fld>
            <a:endParaRPr lang="en-US"/>
          </a:p>
        </p:txBody>
      </p:sp>
      <p:sp>
        <p:nvSpPr>
          <p:cNvPr id="6" name="Title 1">
            <a:extLst>
              <a:ext uri="{FF2B5EF4-FFF2-40B4-BE49-F238E27FC236}">
                <a16:creationId xmlns:a16="http://schemas.microsoft.com/office/drawing/2014/main" id="{A8EA43BE-3070-A24E-9022-DBEDB9708654}"/>
              </a:ext>
            </a:extLst>
          </p:cNvPr>
          <p:cNvSpPr>
            <a:spLocks noGrp="1"/>
          </p:cNvSpPr>
          <p:nvPr>
            <p:ph type="title" hasCustomPrompt="1"/>
          </p:nvPr>
        </p:nvSpPr>
        <p:spPr>
          <a:xfrm>
            <a:off x="838199" y="493715"/>
            <a:ext cx="9605963" cy="1325563"/>
          </a:xfrm>
        </p:spPr>
        <p:txBody>
          <a:bodyPr>
            <a:normAutofit/>
          </a:bodyPr>
          <a:lstStyle>
            <a:lvl1pPr algn="l">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4817704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F6926-D6F3-994C-B273-F394EC06BC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E6CC076C-B010-3C4D-A281-3C871C0A583A}"/>
              </a:ext>
            </a:extLst>
          </p:cNvPr>
          <p:cNvSpPr>
            <a:spLocks noGrp="1"/>
          </p:cNvSpPr>
          <p:nvPr>
            <p:ph type="sldNum" sz="quarter" idx="10"/>
          </p:nvPr>
        </p:nvSpPr>
        <p:spPr/>
        <p:txBody>
          <a:bodyPr/>
          <a:lstStyle/>
          <a:p>
            <a:fld id="{D90B63BF-033D-054C-8A5C-3812DC664089}" type="slidenum">
              <a:rPr lang="en-US" smtClean="0"/>
              <a:t>‹#›</a:t>
            </a:fld>
            <a:endParaRPr lang="en-US"/>
          </a:p>
        </p:txBody>
      </p:sp>
      <p:sp>
        <p:nvSpPr>
          <p:cNvPr id="9" name="Text Placeholder 8">
            <a:extLst>
              <a:ext uri="{FF2B5EF4-FFF2-40B4-BE49-F238E27FC236}">
                <a16:creationId xmlns:a16="http://schemas.microsoft.com/office/drawing/2014/main" id="{5E78D6F3-7A4D-A349-B577-B4334E021A81}"/>
              </a:ext>
            </a:extLst>
          </p:cNvPr>
          <p:cNvSpPr>
            <a:spLocks noGrp="1"/>
          </p:cNvSpPr>
          <p:nvPr>
            <p:ph type="body" sz="quarter" idx="11" hasCustomPrompt="1"/>
          </p:nvPr>
        </p:nvSpPr>
        <p:spPr>
          <a:xfrm>
            <a:off x="0" y="4698124"/>
            <a:ext cx="12192000" cy="1555039"/>
          </a:xfrm>
        </p:spPr>
        <p:txBody>
          <a:bodyPr>
            <a:normAutofit/>
          </a:bodyPr>
          <a:lstStyle>
            <a:lvl1pPr marL="0" indent="0" algn="ctr">
              <a:buNone/>
              <a:defRPr sz="3600" b="1">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EDIT MASTER TEXT STYLES</a:t>
            </a:r>
          </a:p>
        </p:txBody>
      </p:sp>
    </p:spTree>
    <p:extLst>
      <p:ext uri="{BB962C8B-B14F-4D97-AF65-F5344CB8AC3E}">
        <p14:creationId xmlns:p14="http://schemas.microsoft.com/office/powerpoint/2010/main" val="270338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231D1-4542-4843-A968-AC72A13821C0}"/>
              </a:ext>
            </a:extLst>
          </p:cNvPr>
          <p:cNvSpPr/>
          <p:nvPr/>
        </p:nvSpPr>
        <p:spPr>
          <a:xfrm>
            <a:off x="4417678" y="1371599"/>
            <a:ext cx="3423812" cy="5345552"/>
          </a:xfrm>
          <a:prstGeom prst="rect">
            <a:avLst/>
          </a:prstGeom>
          <a:solidFill>
            <a:srgbClr val="398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803E"/>
              </a:solidFill>
            </a:endParaRPr>
          </a:p>
        </p:txBody>
      </p:sp>
      <p:sp>
        <p:nvSpPr>
          <p:cNvPr id="6" name="Rectangle 5">
            <a:extLst>
              <a:ext uri="{FF2B5EF4-FFF2-40B4-BE49-F238E27FC236}">
                <a16:creationId xmlns:a16="http://schemas.microsoft.com/office/drawing/2014/main" id="{A34FA6C7-244C-994B-BC0D-190D57DFF57C}"/>
              </a:ext>
            </a:extLst>
          </p:cNvPr>
          <p:cNvSpPr/>
          <p:nvPr/>
        </p:nvSpPr>
        <p:spPr>
          <a:xfrm>
            <a:off x="4622517" y="2080769"/>
            <a:ext cx="3014133" cy="4423999"/>
          </a:xfrm>
          <a:prstGeom prst="rect">
            <a:avLst/>
          </a:prstGeom>
          <a:solidFill>
            <a:srgbClr val="4E8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8" name="Rectangle 7">
            <a:extLst>
              <a:ext uri="{FF2B5EF4-FFF2-40B4-BE49-F238E27FC236}">
                <a16:creationId xmlns:a16="http://schemas.microsoft.com/office/drawing/2014/main" id="{F54E6EA2-2EB4-A241-9C33-5D404A6F3A26}"/>
              </a:ext>
            </a:extLst>
          </p:cNvPr>
          <p:cNvSpPr/>
          <p:nvPr/>
        </p:nvSpPr>
        <p:spPr>
          <a:xfrm>
            <a:off x="545590" y="1371599"/>
            <a:ext cx="3423812" cy="5345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9803E"/>
                </a:solidFill>
              </a:rPr>
              <a:t>v</a:t>
            </a:r>
          </a:p>
        </p:txBody>
      </p:sp>
      <p:sp>
        <p:nvSpPr>
          <p:cNvPr id="9" name="Rectangle 8">
            <a:extLst>
              <a:ext uri="{FF2B5EF4-FFF2-40B4-BE49-F238E27FC236}">
                <a16:creationId xmlns:a16="http://schemas.microsoft.com/office/drawing/2014/main" id="{B75B4BF4-D2C7-9F47-BC8A-91901241A4F0}"/>
              </a:ext>
            </a:extLst>
          </p:cNvPr>
          <p:cNvSpPr/>
          <p:nvPr userDrawn="1"/>
        </p:nvSpPr>
        <p:spPr>
          <a:xfrm>
            <a:off x="750429" y="2068235"/>
            <a:ext cx="3014133" cy="4436533"/>
          </a:xfrm>
          <a:prstGeom prst="rect">
            <a:avLst/>
          </a:prstGeom>
          <a:solidFill>
            <a:srgbClr val="434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33" name="Rectangle 32">
            <a:extLst>
              <a:ext uri="{FF2B5EF4-FFF2-40B4-BE49-F238E27FC236}">
                <a16:creationId xmlns:a16="http://schemas.microsoft.com/office/drawing/2014/main" id="{26E8E4AD-603C-F745-9EFA-D6B54D93FEFB}"/>
              </a:ext>
            </a:extLst>
          </p:cNvPr>
          <p:cNvSpPr/>
          <p:nvPr/>
        </p:nvSpPr>
        <p:spPr>
          <a:xfrm>
            <a:off x="8233323" y="1371599"/>
            <a:ext cx="3423812" cy="5345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803E"/>
              </a:solidFill>
            </a:endParaRPr>
          </a:p>
        </p:txBody>
      </p:sp>
      <p:sp>
        <p:nvSpPr>
          <p:cNvPr id="34" name="Rectangle 33">
            <a:extLst>
              <a:ext uri="{FF2B5EF4-FFF2-40B4-BE49-F238E27FC236}">
                <a16:creationId xmlns:a16="http://schemas.microsoft.com/office/drawing/2014/main" id="{8ED025DD-AF88-6F44-BA4E-D96E2D996E14}"/>
              </a:ext>
            </a:extLst>
          </p:cNvPr>
          <p:cNvSpPr/>
          <p:nvPr userDrawn="1"/>
        </p:nvSpPr>
        <p:spPr>
          <a:xfrm>
            <a:off x="8438162" y="2068235"/>
            <a:ext cx="3014133" cy="4436533"/>
          </a:xfrm>
          <a:prstGeom prst="rect">
            <a:avLst/>
          </a:prstGeom>
          <a:solidFill>
            <a:schemeClr val="accent2">
              <a:lumMod val="60000"/>
              <a:lumOff val="4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12" name="Content Placeholder 11">
            <a:extLst>
              <a:ext uri="{FF2B5EF4-FFF2-40B4-BE49-F238E27FC236}">
                <a16:creationId xmlns:a16="http://schemas.microsoft.com/office/drawing/2014/main" id="{C65B8AD2-35B9-4C4B-8DC8-4DA21CADE1B7}"/>
              </a:ext>
            </a:extLst>
          </p:cNvPr>
          <p:cNvSpPr>
            <a:spLocks noGrp="1"/>
          </p:cNvSpPr>
          <p:nvPr>
            <p:ph sz="quarter" idx="10"/>
          </p:nvPr>
        </p:nvSpPr>
        <p:spPr>
          <a:xfrm>
            <a:off x="545590" y="331916"/>
            <a:ext cx="11111545" cy="1035050"/>
          </a:xfrm>
        </p:spPr>
        <p:txBody>
          <a:bodyPr/>
          <a:lstStyle>
            <a:lvl1pPr marL="0" indent="0">
              <a:buNone/>
              <a:defRPr sz="3200" b="1">
                <a:solidFill>
                  <a:schemeClr val="tx2"/>
                </a:solidFill>
                <a:latin typeface="Century Gothic" panose="020B0502020202020204" pitchFamily="34" charset="0"/>
              </a:defRPr>
            </a:lvl1pPr>
            <a:lvl2pPr marL="342900" indent="0">
              <a:buNone/>
              <a:defRPr/>
            </a:lvl2pPr>
          </a:lstStyle>
          <a:p>
            <a:pPr lvl="0"/>
            <a:r>
              <a:rPr lang="en-US"/>
              <a:t>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22CC2914-B1A8-A84E-80AB-31E2E43F1B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009376" cy="6192774"/>
          </a:xfrm>
          <a:prstGeom prst="rect">
            <a:avLst/>
          </a:prstGeom>
        </p:spPr>
      </p:pic>
    </p:spTree>
    <p:extLst>
      <p:ext uri="{BB962C8B-B14F-4D97-AF65-F5344CB8AC3E}">
        <p14:creationId xmlns:p14="http://schemas.microsoft.com/office/powerpoint/2010/main" val="16350936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A1941-8007-7C43-B8DF-89B5C13843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884135"/>
            <a:ext cx="11121570" cy="4061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294FCE4-19DC-4F4A-9F75-6D36E23F3191}" type="slidenum">
              <a:rPr lang="en-US" smtClean="0"/>
              <a:t>‹#›</a:t>
            </a:fld>
            <a:endParaRPr lang="en-US"/>
          </a:p>
        </p:txBody>
      </p:sp>
      <p:sp>
        <p:nvSpPr>
          <p:cNvPr id="4" name="Title 3">
            <a:extLst>
              <a:ext uri="{FF2B5EF4-FFF2-40B4-BE49-F238E27FC236}">
                <a16:creationId xmlns:a16="http://schemas.microsoft.com/office/drawing/2014/main" id="{EE11B996-A0AB-004E-B1C6-F33FBEEE06E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0375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7" name="Rectangle 6"/>
          <p:cNvSpPr/>
          <p:nvPr userDrawn="1"/>
        </p:nvSpPr>
        <p:spPr>
          <a:xfrm>
            <a:off x="1" y="-14037"/>
            <a:ext cx="12192000" cy="1747652"/>
          </a:xfrm>
          <a:prstGeom prst="rect">
            <a:avLst/>
          </a:prstGeom>
          <a:solidFill>
            <a:srgbClr val="8AD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4929" y="197007"/>
            <a:ext cx="11702143"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244929" y="1825625"/>
            <a:ext cx="1170214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71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6" name="Rectangle 5"/>
          <p:cNvSpPr/>
          <p:nvPr userDrawn="1"/>
        </p:nvSpPr>
        <p:spPr>
          <a:xfrm>
            <a:off x="0" y="0"/>
            <a:ext cx="12192000" cy="13716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 name="Title 1"/>
          <p:cNvSpPr>
            <a:spLocks noGrp="1"/>
          </p:cNvSpPr>
          <p:nvPr>
            <p:ph type="title"/>
          </p:nvPr>
        </p:nvSpPr>
        <p:spPr>
          <a:xfrm>
            <a:off x="641985" y="23019"/>
            <a:ext cx="10908031"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2"/>
          <p:cNvSpPr>
            <a:spLocks noGrp="1"/>
          </p:cNvSpPr>
          <p:nvPr>
            <p:ph idx="1"/>
          </p:nvPr>
        </p:nvSpPr>
        <p:spPr>
          <a:xfrm>
            <a:off x="838200" y="1825625"/>
            <a:ext cx="10515600" cy="4351338"/>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1542-429E-44A8-AA7C-227FB63D2914}" type="slidenum">
              <a:rPr lang="en-US" smtClean="0"/>
              <a:t>‹#›</a:t>
            </a:fld>
            <a:endParaRPr lang="en-US"/>
          </a:p>
        </p:txBody>
      </p:sp>
    </p:spTree>
    <p:extLst>
      <p:ext uri="{BB962C8B-B14F-4D97-AF65-F5344CB8AC3E}">
        <p14:creationId xmlns:p14="http://schemas.microsoft.com/office/powerpoint/2010/main" val="3444570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A60065-16AE-E947-93EA-05A00EA4B0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34753" y="2294791"/>
            <a:ext cx="7656162" cy="1763486"/>
          </a:xfrm>
        </p:spPr>
        <p:txBody>
          <a:bodyPr anchor="b">
            <a:normAutofit/>
          </a:bodyPr>
          <a:lstStyle>
            <a:lvl1pPr algn="r">
              <a:defRPr sz="5200" i="0">
                <a:solidFill>
                  <a:schemeClr val="tx2"/>
                </a:solidFill>
                <a:latin typeface="Century Gothic" panose="020B0502020202020204"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4753" y="4156251"/>
            <a:ext cx="7656162" cy="1321166"/>
          </a:xfrm>
        </p:spPr>
        <p:txBody>
          <a:bodyPr>
            <a:normAutofit/>
          </a:bodyPr>
          <a:lstStyle>
            <a:lvl1pPr marL="0" indent="0" algn="r">
              <a:buNone/>
              <a:defRPr sz="2100">
                <a:solidFill>
                  <a:schemeClr val="tx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332187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8A1941-8007-7C43-B8DF-89B5C1384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1884135"/>
            <a:ext cx="11121570" cy="4061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294FCE4-19DC-4F4A-9F75-6D36E23F3191}" type="slidenum">
              <a:rPr lang="en-US" smtClean="0"/>
              <a:t>‹#›</a:t>
            </a:fld>
            <a:endParaRPr lang="en-US" dirty="0"/>
          </a:p>
        </p:txBody>
      </p:sp>
      <p:sp>
        <p:nvSpPr>
          <p:cNvPr id="4" name="Title 3">
            <a:extLst>
              <a:ext uri="{FF2B5EF4-FFF2-40B4-BE49-F238E27FC236}">
                <a16:creationId xmlns:a16="http://schemas.microsoft.com/office/drawing/2014/main" id="{EE11B996-A0AB-004E-B1C6-F33FBEEE06E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0904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71ABD-F786-9E4A-9FAF-57C01E6E7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98275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71ABD-F786-9E4A-9FAF-57C01E6E7B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294FCE4-19DC-4F4A-9F75-6D36E23F3191}" type="slidenum">
              <a:rPr lang="en-US" smtClean="0"/>
              <a:t>‹#›</a:t>
            </a:fld>
            <a:endParaRPr lang="en-US" dirty="0"/>
          </a:p>
        </p:txBody>
      </p:sp>
      <p:sp>
        <p:nvSpPr>
          <p:cNvPr id="6" name="Content Placeholder 2">
            <a:extLst>
              <a:ext uri="{FF2B5EF4-FFF2-40B4-BE49-F238E27FC236}">
                <a16:creationId xmlns:a16="http://schemas.microsoft.com/office/drawing/2014/main" id="{E7329682-BE77-BC43-9003-B6C295843C10}"/>
              </a:ext>
            </a:extLst>
          </p:cNvPr>
          <p:cNvSpPr>
            <a:spLocks noGrp="1"/>
          </p:cNvSpPr>
          <p:nvPr>
            <p:ph idx="1"/>
          </p:nvPr>
        </p:nvSpPr>
        <p:spPr>
          <a:xfrm>
            <a:off x="838201" y="1836510"/>
            <a:ext cx="10515600" cy="4061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9715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F461F5F-24D4-1B45-91CD-409E8E0FEC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1663235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06DE3C3-61AF-2D4A-A16D-BBE827F17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32BC5E45-4E2E-5147-ADA8-B02A6E986B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7873" y="133350"/>
            <a:ext cx="12192000" cy="6858000"/>
          </a:xfrm>
          <a:prstGeom prst="rect">
            <a:avLst/>
          </a:prstGeom>
        </p:spPr>
      </p:pic>
      <p:sp>
        <p:nvSpPr>
          <p:cNvPr id="2" name="Title 1"/>
          <p:cNvSpPr>
            <a:spLocks noGrp="1"/>
          </p:cNvSpPr>
          <p:nvPr>
            <p:ph type="title"/>
          </p:nvPr>
        </p:nvSpPr>
        <p:spPr>
          <a:xfrm>
            <a:off x="839788" y="457200"/>
            <a:ext cx="4195762"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611812" y="653143"/>
            <a:ext cx="6003926" cy="5207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43138"/>
            <a:ext cx="4195762" cy="3625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221200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696CA2-07D4-2048-887B-6CE0D4811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503C49F-02B2-1044-9B61-E06F043A9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45037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600701" y="748167"/>
            <a:ext cx="6072188" cy="5120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45037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4103994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DA906E-0079-3740-87F6-40528383D4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 y="1122363"/>
            <a:ext cx="12191998"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12280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71ABD-F786-9E4A-9FAF-57C01E6E7B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19484608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4DB754-A6A5-2641-90CB-95E3DA09C1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391CC1B-DF50-684C-8699-76805AFF99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1567949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95B054-29E7-9245-A274-395FB5E8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294FCE4-19DC-4F4A-9F75-6D36E23F3191}" type="slidenum">
              <a:rPr lang="en-US" smtClean="0"/>
              <a:t>‹#›</a:t>
            </a:fld>
            <a:endParaRPr lang="en-US" dirty="0"/>
          </a:p>
        </p:txBody>
      </p:sp>
    </p:spTree>
    <p:extLst>
      <p:ext uri="{BB962C8B-B14F-4D97-AF65-F5344CB8AC3E}">
        <p14:creationId xmlns:p14="http://schemas.microsoft.com/office/powerpoint/2010/main" val="3284605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606870"/>
            <a:ext cx="10515600" cy="2852737"/>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51CAAAE2-360B-0444-BC9E-2137DEE007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19800"/>
            <a:ext cx="838200" cy="838200"/>
          </a:xfrm>
          <a:prstGeom prst="rect">
            <a:avLst/>
          </a:prstGeom>
        </p:spPr>
      </p:pic>
    </p:spTree>
    <p:extLst>
      <p:ext uri="{BB962C8B-B14F-4D97-AF65-F5344CB8AC3E}">
        <p14:creationId xmlns:p14="http://schemas.microsoft.com/office/powerpoint/2010/main" val="1041441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B656BE-B3CE-0B4A-8CC3-68439187B6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sp>
        <p:nvSpPr>
          <p:cNvPr id="2" name="Title 1"/>
          <p:cNvSpPr>
            <a:spLocks noGrp="1"/>
          </p:cNvSpPr>
          <p:nvPr>
            <p:ph type="title" hasCustomPrompt="1"/>
          </p:nvPr>
        </p:nvSpPr>
        <p:spPr>
          <a:xfrm>
            <a:off x="831851" y="733106"/>
            <a:ext cx="10515600" cy="979168"/>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1" y="2085976"/>
            <a:ext cx="10515600"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Text Placeholder 2">
            <a:extLst>
              <a:ext uri="{FF2B5EF4-FFF2-40B4-BE49-F238E27FC236}">
                <a16:creationId xmlns:a16="http://schemas.microsoft.com/office/drawing/2014/main" id="{E4F6F4D0-CCDA-2B40-B7CD-5ED2106C7AB0}"/>
              </a:ext>
            </a:extLst>
          </p:cNvPr>
          <p:cNvSpPr>
            <a:spLocks noGrp="1"/>
          </p:cNvSpPr>
          <p:nvPr>
            <p:ph type="body" idx="10"/>
          </p:nvPr>
        </p:nvSpPr>
        <p:spPr>
          <a:xfrm>
            <a:off x="2095500" y="5701828"/>
            <a:ext cx="9805988" cy="498948"/>
          </a:xfrm>
        </p:spPr>
        <p:txBody>
          <a:bodyPr>
            <a:normAutofit/>
          </a:bodyPr>
          <a:lstStyle>
            <a:lvl1pPr marL="0" indent="0" algn="ctr">
              <a:buNone/>
              <a:defRPr sz="2000" b="1">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09810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2BF02F-9BA1-514D-A062-60E2097BA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8E1E7A-A122-2C40-8257-8F7336F4DC67}"/>
              </a:ext>
            </a:extLst>
          </p:cNvPr>
          <p:cNvSpPr>
            <a:spLocks noGrp="1"/>
          </p:cNvSpPr>
          <p:nvPr>
            <p:ph type="title" hasCustomPrompt="1"/>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EE6658F9-F9CA-5D48-AEC7-E5B54366B7E5}"/>
              </a:ext>
            </a:extLst>
          </p:cNvPr>
          <p:cNvSpPr>
            <a:spLocks noGrp="1"/>
          </p:cNvSpPr>
          <p:nvPr>
            <p:ph type="sldNum" sz="quarter" idx="10"/>
          </p:nvPr>
        </p:nvSpPr>
        <p:spPr/>
        <p:txBody>
          <a:bodyPr/>
          <a:lstStyle/>
          <a:p>
            <a:fld id="{D90B63BF-033D-054C-8A5C-3812DC664089}" type="slidenum">
              <a:rPr lang="en-US" smtClean="0"/>
              <a:t>‹#›</a:t>
            </a:fld>
            <a:endParaRPr lang="en-US" dirty="0"/>
          </a:p>
        </p:txBody>
      </p:sp>
    </p:spTree>
    <p:extLst>
      <p:ext uri="{BB962C8B-B14F-4D97-AF65-F5344CB8AC3E}">
        <p14:creationId xmlns:p14="http://schemas.microsoft.com/office/powerpoint/2010/main" val="206586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alpha val="12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057755-AF4E-5C47-9CB3-3ED81FD90F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65"/>
            <a:ext cx="12192000" cy="6958013"/>
          </a:xfrm>
          <a:prstGeom prst="rect">
            <a:avLst/>
          </a:prstGeom>
        </p:spPr>
      </p:pic>
      <p:sp>
        <p:nvSpPr>
          <p:cNvPr id="4" name="Slide Number Placeholder 3"/>
          <p:cNvSpPr>
            <a:spLocks noGrp="1"/>
          </p:cNvSpPr>
          <p:nvPr>
            <p:ph type="sldNum" sz="quarter" idx="4"/>
          </p:nvPr>
        </p:nvSpPr>
        <p:spPr>
          <a:xfrm>
            <a:off x="8058346" y="6356350"/>
            <a:ext cx="3295454" cy="473872"/>
          </a:xfrm>
          <a:prstGeom prst="rect">
            <a:avLst/>
          </a:prstGeom>
        </p:spPr>
        <p:txBody>
          <a:bodyPr vert="horz" lIns="91440" tIns="45720" rIns="91440" bIns="45720" rtlCol="0" anchor="ctr"/>
          <a:lstStyle>
            <a:lvl1pPr algn="r">
              <a:defRPr sz="1200">
                <a:solidFill>
                  <a:schemeClr val="tx1">
                    <a:tint val="75000"/>
                  </a:schemeClr>
                </a:solidFill>
              </a:defRPr>
            </a:lvl1pPr>
          </a:lstStyle>
          <a:p>
            <a:fld id="{E7951542-429E-44A8-AA7C-227FB63D2914}" type="slidenum">
              <a:rPr lang="en-US" smtClean="0"/>
              <a:t>‹#›</a:t>
            </a:fld>
            <a:endParaRPr lang="en-US" dirty="0"/>
          </a:p>
        </p:txBody>
      </p:sp>
      <p:sp>
        <p:nvSpPr>
          <p:cNvPr id="3" name="Title 1"/>
          <p:cNvSpPr>
            <a:spLocks noGrp="1"/>
          </p:cNvSpPr>
          <p:nvPr>
            <p:ph type="title" hasCustomPrompt="1"/>
          </p:nvPr>
        </p:nvSpPr>
        <p:spPr>
          <a:xfrm>
            <a:off x="598274" y="402602"/>
            <a:ext cx="5973976" cy="1325563"/>
          </a:xfrm>
        </p:spPr>
        <p:txBody>
          <a:bodyPr>
            <a:normAutofit/>
          </a:bodyPr>
          <a:lstStyle>
            <a:lvl1pPr algn="l">
              <a:defRPr sz="4000">
                <a:solidFill>
                  <a:schemeClr val="tx1"/>
                </a:solidFill>
              </a:defRPr>
            </a:lvl1pPr>
          </a:lstStyle>
          <a:p>
            <a:r>
              <a:rPr lang="en-US" dirty="0"/>
              <a:t>CLICK TO EDIT TITLE</a:t>
            </a:r>
          </a:p>
        </p:txBody>
      </p:sp>
      <p:sp>
        <p:nvSpPr>
          <p:cNvPr id="17" name="TextBox 16">
            <a:extLst>
              <a:ext uri="{FF2B5EF4-FFF2-40B4-BE49-F238E27FC236}">
                <a16:creationId xmlns:a16="http://schemas.microsoft.com/office/drawing/2014/main" id="{B0F44829-53E3-C649-BC8A-28C7D805F93C}"/>
              </a:ext>
            </a:extLst>
          </p:cNvPr>
          <p:cNvSpPr txBox="1"/>
          <p:nvPr userDrawn="1"/>
        </p:nvSpPr>
        <p:spPr>
          <a:xfrm>
            <a:off x="13182600" y="-2184400"/>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6FF132C7-40EC-0849-88F8-F9ED10E1D217}"/>
              </a:ext>
            </a:extLst>
          </p:cNvPr>
          <p:cNvSpPr>
            <a:spLocks noGrp="1"/>
          </p:cNvSpPr>
          <p:nvPr>
            <p:ph idx="1"/>
          </p:nvPr>
        </p:nvSpPr>
        <p:spPr>
          <a:xfrm>
            <a:off x="598275" y="1798980"/>
            <a:ext cx="5973975" cy="4773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EC8EE678-9A49-C448-B427-F783B84B5B8C}"/>
              </a:ext>
            </a:extLst>
          </p:cNvPr>
          <p:cNvSpPr>
            <a:spLocks noGrp="1"/>
          </p:cNvSpPr>
          <p:nvPr>
            <p:ph type="pic" sz="quarter" idx="10"/>
          </p:nvPr>
        </p:nvSpPr>
        <p:spPr>
          <a:xfrm>
            <a:off x="6672263" y="402602"/>
            <a:ext cx="5043487" cy="6169648"/>
          </a:xfrm>
        </p:spPr>
        <p:txBody>
          <a:bodyPr/>
          <a:lstStyle/>
          <a:p>
            <a:r>
              <a:rPr lang="en-US" dirty="0"/>
              <a:t>Click icon to add picture</a:t>
            </a:r>
          </a:p>
        </p:txBody>
      </p:sp>
    </p:spTree>
    <p:extLst>
      <p:ext uri="{BB962C8B-B14F-4D97-AF65-F5344CB8AC3E}">
        <p14:creationId xmlns:p14="http://schemas.microsoft.com/office/powerpoint/2010/main" val="1303720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Section Header">
    <p:bg>
      <p:bgPr>
        <a:solidFill>
          <a:schemeClr val="bg1">
            <a:alpha val="12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8505B3-9FD9-8443-8E60-002817309B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598274" y="282682"/>
            <a:ext cx="10755526" cy="1325563"/>
          </a:xfrm>
        </p:spPr>
        <p:txBody>
          <a:bodyPr>
            <a:normAutofit/>
          </a:bodyPr>
          <a:lstStyle>
            <a:lvl1pPr algn="l">
              <a:defRPr sz="4000">
                <a:solidFill>
                  <a:schemeClr val="tx1"/>
                </a:solidFill>
              </a:defRPr>
            </a:lvl1pPr>
          </a:lstStyle>
          <a:p>
            <a:r>
              <a:rPr lang="en-US" dirty="0"/>
              <a:t>CLICK TO EDIT TITLE</a:t>
            </a:r>
          </a:p>
        </p:txBody>
      </p:sp>
      <p:sp>
        <p:nvSpPr>
          <p:cNvPr id="6" name="Content Placeholder 2">
            <a:extLst>
              <a:ext uri="{FF2B5EF4-FFF2-40B4-BE49-F238E27FC236}">
                <a16:creationId xmlns:a16="http://schemas.microsoft.com/office/drawing/2014/main" id="{B878E49F-C01C-A34F-B607-A18EEB599623}"/>
              </a:ext>
            </a:extLst>
          </p:cNvPr>
          <p:cNvSpPr>
            <a:spLocks noGrp="1"/>
          </p:cNvSpPr>
          <p:nvPr>
            <p:ph idx="1"/>
          </p:nvPr>
        </p:nvSpPr>
        <p:spPr>
          <a:xfrm>
            <a:off x="595086" y="1890926"/>
            <a:ext cx="4534128" cy="43955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3DBE380D-5B05-7341-81F6-D1DB6D143D0E}"/>
              </a:ext>
            </a:extLst>
          </p:cNvPr>
          <p:cNvSpPr>
            <a:spLocks noGrp="1"/>
          </p:cNvSpPr>
          <p:nvPr>
            <p:ph idx="10"/>
          </p:nvPr>
        </p:nvSpPr>
        <p:spPr>
          <a:xfrm>
            <a:off x="7217228" y="1890926"/>
            <a:ext cx="4527098" cy="4395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7289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0F7AA5-2DF5-3A44-BA3D-CF29FC7D7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C019BE-0C1F-CC4A-AB6C-97F0BD15F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1D7B3384-5C60-734E-91FC-AC218BF621B4}"/>
              </a:ext>
            </a:extLst>
          </p:cNvPr>
          <p:cNvSpPr>
            <a:spLocks noGrp="1"/>
          </p:cNvSpPr>
          <p:nvPr>
            <p:ph type="sldNum" sz="quarter" idx="10"/>
          </p:nvPr>
        </p:nvSpPr>
        <p:spPr/>
        <p:txBody>
          <a:bodyPr/>
          <a:lstStyle/>
          <a:p>
            <a:fld id="{D90B63BF-033D-054C-8A5C-3812DC664089}" type="slidenum">
              <a:rPr lang="en-US" smtClean="0"/>
              <a:t>‹#›</a:t>
            </a:fld>
            <a:endParaRPr lang="en-US" dirty="0"/>
          </a:p>
        </p:txBody>
      </p:sp>
      <p:sp>
        <p:nvSpPr>
          <p:cNvPr id="14" name="Title 1">
            <a:extLst>
              <a:ext uri="{FF2B5EF4-FFF2-40B4-BE49-F238E27FC236}">
                <a16:creationId xmlns:a16="http://schemas.microsoft.com/office/drawing/2014/main" id="{B406465F-FBA9-C34C-BA12-C32AF7C9CF5D}"/>
              </a:ext>
            </a:extLst>
          </p:cNvPr>
          <p:cNvSpPr>
            <a:spLocks noGrp="1"/>
          </p:cNvSpPr>
          <p:nvPr>
            <p:ph type="title"/>
          </p:nvPr>
        </p:nvSpPr>
        <p:spPr>
          <a:xfrm>
            <a:off x="992188" y="609600"/>
            <a:ext cx="3932237" cy="1600200"/>
          </a:xfrm>
        </p:spPr>
        <p:txBody>
          <a:bodyPr anchor="b"/>
          <a:lstStyle>
            <a:lvl1pPr>
              <a:defRPr sz="3200">
                <a:solidFill>
                  <a:schemeClr val="accent2"/>
                </a:solidFill>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E19E24E4-B343-5C46-8CE5-B556CD4B1382}"/>
              </a:ext>
            </a:extLst>
          </p:cNvPr>
          <p:cNvSpPr>
            <a:spLocks noGrp="1"/>
          </p:cNvSpPr>
          <p:nvPr>
            <p:ph idx="1"/>
          </p:nvPr>
        </p:nvSpPr>
        <p:spPr>
          <a:xfrm>
            <a:off x="5335588" y="805543"/>
            <a:ext cx="6172200" cy="5207907"/>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C47A21DC-AA5F-E440-8A35-DCBA1A904106}"/>
              </a:ext>
            </a:extLst>
          </p:cNvPr>
          <p:cNvSpPr>
            <a:spLocks noGrp="1"/>
          </p:cNvSpPr>
          <p:nvPr>
            <p:ph type="body" sz="half" idx="2"/>
          </p:nvPr>
        </p:nvSpPr>
        <p:spPr>
          <a:xfrm>
            <a:off x="992188" y="22098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Slide Number Placeholder 6">
            <a:extLst>
              <a:ext uri="{FF2B5EF4-FFF2-40B4-BE49-F238E27FC236}">
                <a16:creationId xmlns:a16="http://schemas.microsoft.com/office/drawing/2014/main" id="{36D38A05-EB88-BB40-8C45-50BE01B89999}"/>
              </a:ext>
            </a:extLst>
          </p:cNvPr>
          <p:cNvSpPr txBox="1">
            <a:spLocks/>
          </p:cNvSpPr>
          <p:nvPr userDrawn="1"/>
        </p:nvSpPr>
        <p:spPr>
          <a:xfrm>
            <a:off x="10434637" y="6657975"/>
            <a:ext cx="1909761" cy="3524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4FCE4-19DC-4F4A-9F75-6D36E23F319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17843579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1_Custom Layout">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C6750-6FE2-B042-80B4-0428660AAB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C019BE-0C1F-CC4A-AB6C-97F0BD15F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1D7B3384-5C60-734E-91FC-AC218BF621B4}"/>
              </a:ext>
            </a:extLst>
          </p:cNvPr>
          <p:cNvSpPr>
            <a:spLocks noGrp="1"/>
          </p:cNvSpPr>
          <p:nvPr>
            <p:ph type="sldNum" sz="quarter" idx="10"/>
          </p:nvPr>
        </p:nvSpPr>
        <p:spPr/>
        <p:txBody>
          <a:bodyPr/>
          <a:lstStyle/>
          <a:p>
            <a:fld id="{D90B63BF-033D-054C-8A5C-3812DC664089}" type="slidenum">
              <a:rPr lang="en-US" smtClean="0"/>
              <a:t>‹#›</a:t>
            </a:fld>
            <a:endParaRPr lang="en-US" dirty="0"/>
          </a:p>
        </p:txBody>
      </p:sp>
      <p:sp>
        <p:nvSpPr>
          <p:cNvPr id="6" name="Title 1">
            <a:extLst>
              <a:ext uri="{FF2B5EF4-FFF2-40B4-BE49-F238E27FC236}">
                <a16:creationId xmlns:a16="http://schemas.microsoft.com/office/drawing/2014/main" id="{A8EA43BE-3070-A24E-9022-DBEDB9708654}"/>
              </a:ext>
            </a:extLst>
          </p:cNvPr>
          <p:cNvSpPr>
            <a:spLocks noGrp="1"/>
          </p:cNvSpPr>
          <p:nvPr>
            <p:ph type="title" hasCustomPrompt="1"/>
          </p:nvPr>
        </p:nvSpPr>
        <p:spPr>
          <a:xfrm>
            <a:off x="838199" y="493715"/>
            <a:ext cx="9605963" cy="1325563"/>
          </a:xfrm>
        </p:spPr>
        <p:txBody>
          <a:bodyPr>
            <a:normAutofit/>
          </a:bodyPr>
          <a:lstStyle>
            <a:lvl1pPr algn="l">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3844703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5F6926-D6F3-994C-B273-F394EC06B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E6CC076C-B010-3C4D-A281-3C871C0A583A}"/>
              </a:ext>
            </a:extLst>
          </p:cNvPr>
          <p:cNvSpPr>
            <a:spLocks noGrp="1"/>
          </p:cNvSpPr>
          <p:nvPr>
            <p:ph type="sldNum" sz="quarter" idx="10"/>
          </p:nvPr>
        </p:nvSpPr>
        <p:spPr/>
        <p:txBody>
          <a:bodyPr/>
          <a:lstStyle/>
          <a:p>
            <a:fld id="{D90B63BF-033D-054C-8A5C-3812DC664089}" type="slidenum">
              <a:rPr lang="en-US" smtClean="0"/>
              <a:t>‹#›</a:t>
            </a:fld>
            <a:endParaRPr lang="en-US" dirty="0"/>
          </a:p>
        </p:txBody>
      </p:sp>
      <p:sp>
        <p:nvSpPr>
          <p:cNvPr id="9" name="Text Placeholder 8">
            <a:extLst>
              <a:ext uri="{FF2B5EF4-FFF2-40B4-BE49-F238E27FC236}">
                <a16:creationId xmlns:a16="http://schemas.microsoft.com/office/drawing/2014/main" id="{5E78D6F3-7A4D-A349-B577-B4334E021A81}"/>
              </a:ext>
            </a:extLst>
          </p:cNvPr>
          <p:cNvSpPr>
            <a:spLocks noGrp="1"/>
          </p:cNvSpPr>
          <p:nvPr>
            <p:ph type="body" sz="quarter" idx="11" hasCustomPrompt="1"/>
          </p:nvPr>
        </p:nvSpPr>
        <p:spPr>
          <a:xfrm>
            <a:off x="0" y="4698124"/>
            <a:ext cx="12192000" cy="1555039"/>
          </a:xfrm>
        </p:spPr>
        <p:txBody>
          <a:bodyPr>
            <a:normAutofit/>
          </a:bodyPr>
          <a:lstStyle>
            <a:lvl1pPr marL="0" indent="0" algn="ctr">
              <a:buNone/>
              <a:defRPr sz="3600" b="1">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EDIT MASTER TEXT STYLES</a:t>
            </a:r>
          </a:p>
        </p:txBody>
      </p:sp>
    </p:spTree>
    <p:extLst>
      <p:ext uri="{BB962C8B-B14F-4D97-AF65-F5344CB8AC3E}">
        <p14:creationId xmlns:p14="http://schemas.microsoft.com/office/powerpoint/2010/main" val="178409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C71ABD-F786-9E4A-9FAF-57C01E6E7B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1294FCE4-19DC-4F4A-9F75-6D36E23F3191}" type="slidenum">
              <a:rPr lang="en-US" smtClean="0"/>
              <a:t>‹#›</a:t>
            </a:fld>
            <a:endParaRPr lang="en-US"/>
          </a:p>
        </p:txBody>
      </p:sp>
      <p:sp>
        <p:nvSpPr>
          <p:cNvPr id="6" name="Content Placeholder 2">
            <a:extLst>
              <a:ext uri="{FF2B5EF4-FFF2-40B4-BE49-F238E27FC236}">
                <a16:creationId xmlns:a16="http://schemas.microsoft.com/office/drawing/2014/main" id="{E7329682-BE77-BC43-9003-B6C295843C10}"/>
              </a:ext>
            </a:extLst>
          </p:cNvPr>
          <p:cNvSpPr>
            <a:spLocks noGrp="1"/>
          </p:cNvSpPr>
          <p:nvPr>
            <p:ph idx="1"/>
          </p:nvPr>
        </p:nvSpPr>
        <p:spPr>
          <a:xfrm>
            <a:off x="838201" y="1836510"/>
            <a:ext cx="10515600" cy="4061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94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A231D1-4542-4843-A968-AC72A13821C0}"/>
              </a:ext>
            </a:extLst>
          </p:cNvPr>
          <p:cNvSpPr/>
          <p:nvPr/>
        </p:nvSpPr>
        <p:spPr>
          <a:xfrm>
            <a:off x="4417678" y="1371599"/>
            <a:ext cx="3423812" cy="5345552"/>
          </a:xfrm>
          <a:prstGeom prst="rect">
            <a:avLst/>
          </a:prstGeom>
          <a:solidFill>
            <a:srgbClr val="398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6" name="Rectangle 5">
            <a:extLst>
              <a:ext uri="{FF2B5EF4-FFF2-40B4-BE49-F238E27FC236}">
                <a16:creationId xmlns:a16="http://schemas.microsoft.com/office/drawing/2014/main" id="{A34FA6C7-244C-994B-BC0D-190D57DFF57C}"/>
              </a:ext>
            </a:extLst>
          </p:cNvPr>
          <p:cNvSpPr/>
          <p:nvPr/>
        </p:nvSpPr>
        <p:spPr>
          <a:xfrm>
            <a:off x="4622517" y="2080769"/>
            <a:ext cx="3014133" cy="4423999"/>
          </a:xfrm>
          <a:prstGeom prst="rect">
            <a:avLst/>
          </a:prstGeom>
          <a:solidFill>
            <a:srgbClr val="4E8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8" name="Rectangle 7">
            <a:extLst>
              <a:ext uri="{FF2B5EF4-FFF2-40B4-BE49-F238E27FC236}">
                <a16:creationId xmlns:a16="http://schemas.microsoft.com/office/drawing/2014/main" id="{F54E6EA2-2EB4-A241-9C33-5D404A6F3A26}"/>
              </a:ext>
            </a:extLst>
          </p:cNvPr>
          <p:cNvSpPr/>
          <p:nvPr/>
        </p:nvSpPr>
        <p:spPr>
          <a:xfrm>
            <a:off x="545590" y="1371599"/>
            <a:ext cx="3423812" cy="5345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9803E"/>
                </a:solidFill>
              </a:rPr>
              <a:t>v</a:t>
            </a:r>
          </a:p>
        </p:txBody>
      </p:sp>
      <p:sp>
        <p:nvSpPr>
          <p:cNvPr id="9" name="Rectangle 8">
            <a:extLst>
              <a:ext uri="{FF2B5EF4-FFF2-40B4-BE49-F238E27FC236}">
                <a16:creationId xmlns:a16="http://schemas.microsoft.com/office/drawing/2014/main" id="{B75B4BF4-D2C7-9F47-BC8A-91901241A4F0}"/>
              </a:ext>
            </a:extLst>
          </p:cNvPr>
          <p:cNvSpPr/>
          <p:nvPr userDrawn="1"/>
        </p:nvSpPr>
        <p:spPr>
          <a:xfrm>
            <a:off x="750429" y="2068235"/>
            <a:ext cx="3014133" cy="4436533"/>
          </a:xfrm>
          <a:prstGeom prst="rect">
            <a:avLst/>
          </a:prstGeom>
          <a:solidFill>
            <a:srgbClr val="434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33" name="Rectangle 32">
            <a:extLst>
              <a:ext uri="{FF2B5EF4-FFF2-40B4-BE49-F238E27FC236}">
                <a16:creationId xmlns:a16="http://schemas.microsoft.com/office/drawing/2014/main" id="{26E8E4AD-603C-F745-9EFA-D6B54D93FEFB}"/>
              </a:ext>
            </a:extLst>
          </p:cNvPr>
          <p:cNvSpPr/>
          <p:nvPr/>
        </p:nvSpPr>
        <p:spPr>
          <a:xfrm>
            <a:off x="8233323" y="1371599"/>
            <a:ext cx="3423812" cy="5345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34" name="Rectangle 33">
            <a:extLst>
              <a:ext uri="{FF2B5EF4-FFF2-40B4-BE49-F238E27FC236}">
                <a16:creationId xmlns:a16="http://schemas.microsoft.com/office/drawing/2014/main" id="{8ED025DD-AF88-6F44-BA4E-D96E2D996E14}"/>
              </a:ext>
            </a:extLst>
          </p:cNvPr>
          <p:cNvSpPr/>
          <p:nvPr userDrawn="1"/>
        </p:nvSpPr>
        <p:spPr>
          <a:xfrm>
            <a:off x="8438162" y="2068235"/>
            <a:ext cx="3014133" cy="4436533"/>
          </a:xfrm>
          <a:prstGeom prst="rect">
            <a:avLst/>
          </a:prstGeom>
          <a:solidFill>
            <a:schemeClr val="accent2">
              <a:lumMod val="60000"/>
              <a:lumOff val="4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9803E"/>
              </a:solidFill>
            </a:endParaRPr>
          </a:p>
        </p:txBody>
      </p:sp>
      <p:sp>
        <p:nvSpPr>
          <p:cNvPr id="12" name="Content Placeholder 11">
            <a:extLst>
              <a:ext uri="{FF2B5EF4-FFF2-40B4-BE49-F238E27FC236}">
                <a16:creationId xmlns:a16="http://schemas.microsoft.com/office/drawing/2014/main" id="{C65B8AD2-35B9-4C4B-8DC8-4DA21CADE1B7}"/>
              </a:ext>
            </a:extLst>
          </p:cNvPr>
          <p:cNvSpPr>
            <a:spLocks noGrp="1"/>
          </p:cNvSpPr>
          <p:nvPr>
            <p:ph sz="quarter" idx="10"/>
          </p:nvPr>
        </p:nvSpPr>
        <p:spPr>
          <a:xfrm>
            <a:off x="545590" y="331916"/>
            <a:ext cx="11111545" cy="1035050"/>
          </a:xfrm>
        </p:spPr>
        <p:txBody>
          <a:bodyPr/>
          <a:lstStyle>
            <a:lvl1pPr marL="0" indent="0">
              <a:buNone/>
              <a:defRPr sz="3200" b="1">
                <a:solidFill>
                  <a:schemeClr val="tx2"/>
                </a:solidFill>
                <a:latin typeface="Century Gothic" panose="020B0502020202020204" pitchFamily="34" charset="0"/>
              </a:defRPr>
            </a:lvl1pPr>
            <a:lvl2pPr marL="342900" indent="0">
              <a:buNone/>
              <a:defRPr/>
            </a:lvl2pPr>
          </a:lstStyle>
          <a:p>
            <a:pPr lvl="0"/>
            <a:r>
              <a:rPr lang="en-US"/>
              <a:t>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22CC2914-B1A8-A84E-80AB-31E2E43F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009376" cy="6192774"/>
          </a:xfrm>
          <a:prstGeom prst="rect">
            <a:avLst/>
          </a:prstGeom>
        </p:spPr>
      </p:pic>
    </p:spTree>
    <p:extLst>
      <p:ext uri="{BB962C8B-B14F-4D97-AF65-F5344CB8AC3E}">
        <p14:creationId xmlns:p14="http://schemas.microsoft.com/office/powerpoint/2010/main" val="1669296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F461F5F-24D4-1B45-91CD-409E8E0FEC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9788" y="365125"/>
            <a:ext cx="10515600" cy="1325563"/>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58615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06DE3C3-61AF-2D4A-A16D-BBE827F170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0" name="Picture 29">
            <a:extLst>
              <a:ext uri="{FF2B5EF4-FFF2-40B4-BE49-F238E27FC236}">
                <a16:creationId xmlns:a16="http://schemas.microsoft.com/office/drawing/2014/main" id="{32BC5E45-4E2E-5147-ADA8-B02A6E986B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47873" y="133350"/>
            <a:ext cx="12192000" cy="6858000"/>
          </a:xfrm>
          <a:prstGeom prst="rect">
            <a:avLst/>
          </a:prstGeom>
        </p:spPr>
      </p:pic>
      <p:sp>
        <p:nvSpPr>
          <p:cNvPr id="2" name="Title 1"/>
          <p:cNvSpPr>
            <a:spLocks noGrp="1"/>
          </p:cNvSpPr>
          <p:nvPr>
            <p:ph type="title"/>
          </p:nvPr>
        </p:nvSpPr>
        <p:spPr>
          <a:xfrm>
            <a:off x="839788" y="457200"/>
            <a:ext cx="4195762"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611812" y="653143"/>
            <a:ext cx="6003926" cy="5207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243138"/>
            <a:ext cx="4195762" cy="3625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258442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696CA2-07D4-2048-887B-6CE0D4811B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503C49F-02B2-1044-9B61-E06F043A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45037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600701" y="748167"/>
            <a:ext cx="6072188" cy="51208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45037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14608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DA906E-0079-3740-87F6-40528383D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 y="1122363"/>
            <a:ext cx="12191998"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374274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4DB754-A6A5-2641-90CB-95E3DA09C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391CC1B-DF50-684C-8699-76805AFF9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p:cNvSpPr>
            <a:spLocks noGrp="1"/>
          </p:cNvSpPr>
          <p:nvPr>
            <p:ph type="sldNum" sz="quarter" idx="12"/>
          </p:nvPr>
        </p:nvSpPr>
        <p:spPr/>
        <p:txBody>
          <a:bodyPr/>
          <a:lstStyle/>
          <a:p>
            <a:fld id="{1294FCE4-19DC-4F4A-9F75-6D36E23F3191}" type="slidenum">
              <a:rPr lang="en-US" smtClean="0"/>
              <a:t>‹#›</a:t>
            </a:fld>
            <a:endParaRPr lang="en-US"/>
          </a:p>
        </p:txBody>
      </p:sp>
    </p:spTree>
    <p:extLst>
      <p:ext uri="{BB962C8B-B14F-4D97-AF65-F5344CB8AC3E}">
        <p14:creationId xmlns:p14="http://schemas.microsoft.com/office/powerpoint/2010/main" val="19319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838200" y="1825625"/>
            <a:ext cx="10515600" cy="40618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4"/>
          </p:nvPr>
        </p:nvSpPr>
        <p:spPr>
          <a:xfrm>
            <a:off x="10282237" y="6505575"/>
            <a:ext cx="1909761" cy="3524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FCE4-19DC-4F4A-9F75-6D36E23F3191}" type="slidenum">
              <a:rPr lang="en-US" smtClean="0"/>
              <a:t>‹#›</a:t>
            </a:fld>
            <a:endParaRPr lang="en-US"/>
          </a:p>
        </p:txBody>
      </p:sp>
    </p:spTree>
    <p:extLst>
      <p:ext uri="{BB962C8B-B14F-4D97-AF65-F5344CB8AC3E}">
        <p14:creationId xmlns:p14="http://schemas.microsoft.com/office/powerpoint/2010/main" val="14519870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65"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6" r:id="rId20"/>
    <p:sldLayoutId id="2147483767" r:id="rId2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838200" y="1825625"/>
            <a:ext cx="10515600" cy="40618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4"/>
          </p:nvPr>
        </p:nvSpPr>
        <p:spPr>
          <a:xfrm>
            <a:off x="10282237" y="6505575"/>
            <a:ext cx="1909761" cy="3524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FCE4-19DC-4F4A-9F75-6D36E23F3191}" type="slidenum">
              <a:rPr lang="en-US" smtClean="0"/>
              <a:t>‹#›</a:t>
            </a:fld>
            <a:endParaRPr lang="en-US" dirty="0"/>
          </a:p>
        </p:txBody>
      </p:sp>
    </p:spTree>
    <p:extLst>
      <p:ext uri="{BB962C8B-B14F-4D97-AF65-F5344CB8AC3E}">
        <p14:creationId xmlns:p14="http://schemas.microsoft.com/office/powerpoint/2010/main" val="5410837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HTC Improvement</a:t>
            </a:r>
            <a:br>
              <a:rPr lang="en-US" dirty="0"/>
            </a:br>
            <a:r>
              <a:rPr lang="en-US" dirty="0"/>
              <a:t>Initiative Updates</a:t>
            </a:r>
          </a:p>
        </p:txBody>
      </p:sp>
      <p:sp>
        <p:nvSpPr>
          <p:cNvPr id="3" name="Subtitle 2"/>
          <p:cNvSpPr>
            <a:spLocks noGrp="1"/>
          </p:cNvSpPr>
          <p:nvPr>
            <p:ph type="subTitle" idx="1"/>
          </p:nvPr>
        </p:nvSpPr>
        <p:spPr/>
        <p:txBody>
          <a:bodyPr/>
          <a:lstStyle/>
          <a:p>
            <a:r>
              <a:rPr lang="en-US" dirty="0"/>
              <a:t>June 20, 2024</a:t>
            </a:r>
          </a:p>
        </p:txBody>
      </p:sp>
    </p:spTree>
    <p:extLst>
      <p:ext uri="{BB962C8B-B14F-4D97-AF65-F5344CB8AC3E}">
        <p14:creationId xmlns:p14="http://schemas.microsoft.com/office/powerpoint/2010/main" val="239041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Distressed area scoring </a:t>
            </a:r>
            <a:r>
              <a:rPr lang="en-US" dirty="0">
                <a:solidFill>
                  <a:srgbClr val="FF0000"/>
                </a:solidFill>
              </a:rPr>
              <a:t>(Rule)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Revise scoring to award more points to projects located with in a locally designated EEZ. </a:t>
            </a:r>
          </a:p>
          <a:p>
            <a:r>
              <a:rPr lang="en-US" b="1" dirty="0"/>
              <a:t>Update:  </a:t>
            </a:r>
          </a:p>
          <a:p>
            <a:pPr lvl="1"/>
            <a:r>
              <a:rPr lang="en-US" dirty="0"/>
              <a:t>EEZ location has been added into the rules and maximum amount of 22 points will be awarded.  4 CSR 85-5.050 (1)(E)  Scorecard has been updated on the HTC website.</a:t>
            </a:r>
          </a:p>
        </p:txBody>
      </p:sp>
    </p:spTree>
    <p:extLst>
      <p:ext uri="{BB962C8B-B14F-4D97-AF65-F5344CB8AC3E}">
        <p14:creationId xmlns:p14="http://schemas.microsoft.com/office/powerpoint/2010/main" val="325423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Local impact analysis </a:t>
            </a:r>
            <a:r>
              <a:rPr lang="en-US" dirty="0">
                <a:solidFill>
                  <a:srgbClr val="FF0000"/>
                </a:solidFill>
              </a:rPr>
              <a:t>(Rule)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Applicants perform and supply local impact analysis, reducing process time spent by state team. </a:t>
            </a:r>
          </a:p>
          <a:p>
            <a:r>
              <a:rPr lang="en-US" b="1" dirty="0"/>
              <a:t>Update:</a:t>
            </a:r>
          </a:p>
          <a:p>
            <a:pPr lvl="1"/>
            <a:r>
              <a:rPr lang="en-US" dirty="0"/>
              <a:t>This has been added to the new rules</a:t>
            </a:r>
            <a:r>
              <a:rPr lang="en-US" dirty="0">
                <a:solidFill>
                  <a:srgbClr val="FF0000"/>
                </a:solidFill>
              </a:rPr>
              <a:t> </a:t>
            </a:r>
            <a:r>
              <a:rPr lang="en-US" dirty="0">
                <a:solidFill>
                  <a:schemeClr val="tx1"/>
                </a:solidFill>
              </a:rPr>
              <a:t>and the redevelopment team has built a new template that provides guidance for the local fiscal impact.  </a:t>
            </a:r>
            <a:r>
              <a:rPr lang="en-US" dirty="0"/>
              <a:t>4 CSR 85-5.020 (1)(E)5</a:t>
            </a:r>
            <a:endParaRPr lang="en-US" dirty="0">
              <a:highlight>
                <a:srgbClr val="FFFF00"/>
              </a:highlight>
            </a:endParaRPr>
          </a:p>
          <a:p>
            <a:pPr marL="457200" lvl="1" indent="0">
              <a:buNone/>
            </a:pPr>
            <a:endParaRPr lang="en-US" dirty="0"/>
          </a:p>
          <a:p>
            <a:pPr lvl="1"/>
            <a:endParaRPr lang="en-US" b="1" dirty="0"/>
          </a:p>
          <a:p>
            <a:pPr lvl="1"/>
            <a:endParaRPr lang="en-US" b="1" dirty="0"/>
          </a:p>
        </p:txBody>
      </p:sp>
    </p:spTree>
    <p:extLst>
      <p:ext uri="{BB962C8B-B14F-4D97-AF65-F5344CB8AC3E}">
        <p14:creationId xmlns:p14="http://schemas.microsoft.com/office/powerpoint/2010/main" val="347139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Scoring tiers </a:t>
            </a:r>
            <a:r>
              <a:rPr lang="en-US" dirty="0">
                <a:solidFill>
                  <a:srgbClr val="FF0000"/>
                </a:solidFill>
              </a:rPr>
              <a:t>(Rule)</a:t>
            </a:r>
          </a:p>
        </p:txBody>
      </p:sp>
      <p:sp>
        <p:nvSpPr>
          <p:cNvPr id="3" name="Content Placeholder 2"/>
          <p:cNvSpPr>
            <a:spLocks noGrp="1"/>
          </p:cNvSpPr>
          <p:nvPr>
            <p:ph idx="1"/>
          </p:nvPr>
        </p:nvSpPr>
        <p:spPr/>
        <p:txBody>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Simplify to a pass/fail system, declining applications that score below 70 points. </a:t>
            </a:r>
          </a:p>
          <a:p>
            <a:r>
              <a:rPr lang="en-US" b="1" dirty="0"/>
              <a:t>Update:</a:t>
            </a:r>
          </a:p>
          <a:p>
            <a:pPr lvl="1"/>
            <a:r>
              <a:rPr lang="en-US" dirty="0"/>
              <a:t>This has been added to the new rules </a:t>
            </a:r>
            <a:r>
              <a:rPr lang="en-US" dirty="0">
                <a:solidFill>
                  <a:schemeClr val="tx1"/>
                </a:solidFill>
              </a:rPr>
              <a:t>and have updated the scorecard as well to provide guidance.  </a:t>
            </a:r>
            <a:r>
              <a:rPr lang="en-US" dirty="0"/>
              <a:t>4 CSR 85-5.020 (1)(J)</a:t>
            </a:r>
          </a:p>
          <a:p>
            <a:pPr lvl="1"/>
            <a:endParaRPr lang="en-US" dirty="0"/>
          </a:p>
          <a:p>
            <a:pPr lvl="1"/>
            <a:endParaRPr lang="en-US" dirty="0"/>
          </a:p>
        </p:txBody>
      </p:sp>
    </p:spTree>
    <p:extLst>
      <p:ext uri="{BB962C8B-B14F-4D97-AF65-F5344CB8AC3E}">
        <p14:creationId xmlns:p14="http://schemas.microsoft.com/office/powerpoint/2010/main" val="278842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Batching applications</a:t>
            </a:r>
          </a:p>
        </p:txBody>
      </p:sp>
      <p:sp>
        <p:nvSpPr>
          <p:cNvPr id="3" name="Content Placeholder 2"/>
          <p:cNvSpPr>
            <a:spLocks noGrp="1"/>
          </p:cNvSpPr>
          <p:nvPr>
            <p:ph idx="1"/>
          </p:nvPr>
        </p:nvSpPr>
        <p:spPr/>
        <p:txBody>
          <a:bodyPr>
            <a:normAutofit fontScale="925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sz="2600" dirty="0"/>
              <a:t>With pass/fail scoring, DED will no longer need to send applications in batches. </a:t>
            </a:r>
          </a:p>
          <a:p>
            <a:pPr lvl="1"/>
            <a:r>
              <a:rPr lang="en-US" sz="2600" dirty="0"/>
              <a:t>Any application scoring above 70 points will automatically be sent to SHPO for preliminary review. </a:t>
            </a:r>
          </a:p>
          <a:p>
            <a:r>
              <a:rPr lang="en-US" b="1" dirty="0"/>
              <a:t>Update:</a:t>
            </a:r>
          </a:p>
          <a:p>
            <a:pPr lvl="1"/>
            <a:r>
              <a:rPr lang="en-US" sz="2600" dirty="0"/>
              <a:t>Submittable, Guidelines, and Forms and have been updated on the HTC website or when submitting new applications.  4 CSR 85-5.020 (1)(J)</a:t>
            </a:r>
          </a:p>
          <a:p>
            <a:pPr lvl="1"/>
            <a:endParaRPr lang="en-US" dirty="0"/>
          </a:p>
        </p:txBody>
      </p:sp>
    </p:spTree>
    <p:extLst>
      <p:ext uri="{BB962C8B-B14F-4D97-AF65-F5344CB8AC3E}">
        <p14:creationId xmlns:p14="http://schemas.microsoft.com/office/powerpoint/2010/main" val="318745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Conditional authorization </a:t>
            </a:r>
            <a:r>
              <a:rPr lang="en-US" dirty="0">
                <a:solidFill>
                  <a:srgbClr val="FF0000"/>
                </a:solidFill>
              </a:rPr>
              <a:t>(Rule)</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Allow conditional SHPO approval of projects. </a:t>
            </a:r>
          </a:p>
          <a:p>
            <a:pPr lvl="1"/>
            <a:r>
              <a:rPr lang="en-US" dirty="0"/>
              <a:t>Once conditionally approved, authorize cap and begin commencement of rehabilitation. </a:t>
            </a:r>
          </a:p>
          <a:p>
            <a:pPr lvl="1"/>
            <a:r>
              <a:rPr lang="en-US" dirty="0"/>
              <a:t>Prior to final application, conditions must be met to be issued credits. </a:t>
            </a:r>
          </a:p>
          <a:p>
            <a:r>
              <a:rPr lang="en-US" b="1" dirty="0"/>
              <a:t>Update:</a:t>
            </a:r>
          </a:p>
          <a:p>
            <a:pPr lvl="1"/>
            <a:r>
              <a:rPr lang="en-US" dirty="0"/>
              <a:t>This has been added to the new rules.  4 CSR 85-5.020 (1)(K) </a:t>
            </a:r>
          </a:p>
          <a:p>
            <a:pPr lvl="1"/>
            <a:endParaRPr lang="en-US" dirty="0"/>
          </a:p>
        </p:txBody>
      </p:sp>
    </p:spTree>
    <p:extLst>
      <p:ext uri="{BB962C8B-B14F-4D97-AF65-F5344CB8AC3E}">
        <p14:creationId xmlns:p14="http://schemas.microsoft.com/office/powerpoint/2010/main" val="413127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Electronic submission </a:t>
            </a:r>
            <a:r>
              <a:rPr lang="en-US" dirty="0">
                <a:solidFill>
                  <a:srgbClr val="FF0000"/>
                </a:solidFill>
              </a:rPr>
              <a:t>(Rule)</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Require that all applications be submitted electronically. </a:t>
            </a:r>
          </a:p>
          <a:p>
            <a:r>
              <a:rPr lang="en-US" b="1" dirty="0"/>
              <a:t>Update:</a:t>
            </a:r>
          </a:p>
          <a:p>
            <a:pPr lvl="1"/>
            <a:r>
              <a:rPr lang="en-US" dirty="0"/>
              <a:t>This has been added to the new rules.  4 CSR 85-5.010 (2)(S)</a:t>
            </a:r>
          </a:p>
          <a:p>
            <a:pPr marL="457200" lvl="1" indent="0">
              <a:buNone/>
            </a:pPr>
            <a:endParaRPr lang="en-US" b="1" dirty="0"/>
          </a:p>
        </p:txBody>
      </p:sp>
    </p:spTree>
    <p:extLst>
      <p:ext uri="{BB962C8B-B14F-4D97-AF65-F5344CB8AC3E}">
        <p14:creationId xmlns:p14="http://schemas.microsoft.com/office/powerpoint/2010/main" val="217519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 Postmark date </a:t>
            </a:r>
            <a:r>
              <a:rPr lang="en-US" dirty="0">
                <a:solidFill>
                  <a:srgbClr val="FF0000"/>
                </a:solidFill>
              </a:rPr>
              <a:t>(Rule)</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Allow electronic timestamp to be used as postmark when determining authorization order. </a:t>
            </a:r>
          </a:p>
          <a:p>
            <a:r>
              <a:rPr lang="en-US" b="1" dirty="0"/>
              <a:t>Update:</a:t>
            </a:r>
          </a:p>
          <a:p>
            <a:pPr lvl="1">
              <a:lnSpc>
                <a:spcPct val="107000"/>
              </a:lnSpc>
              <a:spcBef>
                <a:spcPts val="0"/>
              </a:spcBef>
            </a:pPr>
            <a:r>
              <a:rPr lang="en-US" dirty="0"/>
              <a:t>This has been added to the new rules.  4 CSR 85-5.010 (2)(R) &amp;      4 CSR 85-5.020 (1)(H) </a:t>
            </a:r>
          </a:p>
          <a:p>
            <a:pPr lvl="1"/>
            <a:endParaRPr lang="en-US" b="1" dirty="0"/>
          </a:p>
          <a:p>
            <a:pPr lvl="1"/>
            <a:endParaRPr lang="en-US" dirty="0"/>
          </a:p>
        </p:txBody>
      </p:sp>
    </p:spTree>
    <p:extLst>
      <p:ext uri="{BB962C8B-B14F-4D97-AF65-F5344CB8AC3E}">
        <p14:creationId xmlns:p14="http://schemas.microsoft.com/office/powerpoint/2010/main" val="412386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Lottery process </a:t>
            </a:r>
            <a:r>
              <a:rPr lang="en-US" dirty="0">
                <a:solidFill>
                  <a:srgbClr val="FF0000"/>
                </a:solidFill>
              </a:rPr>
              <a:t>(Rule)</a:t>
            </a:r>
          </a:p>
        </p:txBody>
      </p:sp>
      <p:sp>
        <p:nvSpPr>
          <p:cNvPr id="3" name="Content Placeholder 2"/>
          <p:cNvSpPr>
            <a:spLocks noGrp="1"/>
          </p:cNvSpPr>
          <p:nvPr>
            <p:ph idx="1"/>
          </p:nvPr>
        </p:nvSpPr>
        <p:spPr/>
        <p:txBody>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Applications will be reviewed in the order submitted, as determined by the digital timestamp on the application.</a:t>
            </a:r>
          </a:p>
          <a:p>
            <a:r>
              <a:rPr lang="en-US" b="1" dirty="0"/>
              <a:t>Update: </a:t>
            </a:r>
          </a:p>
          <a:p>
            <a:pPr lvl="1"/>
            <a:r>
              <a:rPr lang="en-US" dirty="0"/>
              <a:t>This has been added to the new rules.  4 CSR 85-5.010 (2)(R) &amp; 4 CSR 85-5.020 (1)(H) </a:t>
            </a:r>
          </a:p>
          <a:p>
            <a:pPr marL="457200" lvl="1" indent="0">
              <a:buNone/>
            </a:pPr>
            <a:endParaRPr lang="en-US" b="1" dirty="0"/>
          </a:p>
          <a:p>
            <a:pPr lvl="1"/>
            <a:endParaRPr lang="en-US" dirty="0"/>
          </a:p>
        </p:txBody>
      </p:sp>
    </p:spTree>
    <p:extLst>
      <p:ext uri="{BB962C8B-B14F-4D97-AF65-F5344CB8AC3E}">
        <p14:creationId xmlns:p14="http://schemas.microsoft.com/office/powerpoint/2010/main" val="178863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13. Cycle dates </a:t>
            </a:r>
            <a:r>
              <a:rPr lang="en-US" dirty="0">
                <a:solidFill>
                  <a:srgbClr val="FF0000"/>
                </a:solidFill>
              </a:rPr>
              <a:t>(Rule)</a:t>
            </a:r>
          </a:p>
        </p:txBody>
      </p:sp>
      <p:sp>
        <p:nvSpPr>
          <p:cNvPr id="3" name="Content Placeholder 2"/>
          <p:cNvSpPr>
            <a:spLocks noGrp="1"/>
          </p:cNvSpPr>
          <p:nvPr>
            <p:ph idx="1"/>
          </p:nvPr>
        </p:nvSpPr>
        <p:spPr/>
        <p:txBody>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Set cycle start date to July 1.</a:t>
            </a:r>
          </a:p>
          <a:p>
            <a:r>
              <a:rPr lang="en-US" b="1" dirty="0"/>
              <a:t>Update: </a:t>
            </a:r>
          </a:p>
          <a:p>
            <a:pPr lvl="1"/>
            <a:r>
              <a:rPr lang="en-US" dirty="0"/>
              <a:t>This has been added to the new rules.  4 CSR 85-5.020 (2)(C)</a:t>
            </a:r>
            <a:endParaRPr lang="en-US" b="1" dirty="0"/>
          </a:p>
          <a:p>
            <a:pPr marL="457200" lvl="1" indent="0">
              <a:buNone/>
            </a:pPr>
            <a:endParaRPr lang="en-US" b="1" dirty="0"/>
          </a:p>
        </p:txBody>
      </p:sp>
    </p:spTree>
    <p:extLst>
      <p:ext uri="{BB962C8B-B14F-4D97-AF65-F5344CB8AC3E}">
        <p14:creationId xmlns:p14="http://schemas.microsoft.com/office/powerpoint/2010/main" val="282499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Cycle structure </a:t>
            </a:r>
            <a:r>
              <a:rPr lang="en-US" dirty="0">
                <a:solidFill>
                  <a:srgbClr val="FF0000"/>
                </a:solidFill>
              </a:rPr>
              <a:t>(Rule)</a:t>
            </a:r>
          </a:p>
        </p:txBody>
      </p:sp>
      <p:sp>
        <p:nvSpPr>
          <p:cNvPr id="3" name="Content Placeholder 2"/>
          <p:cNvSpPr>
            <a:spLocks noGrp="1"/>
          </p:cNvSpPr>
          <p:nvPr>
            <p:ph idx="1"/>
          </p:nvPr>
        </p:nvSpPr>
        <p:spPr/>
        <p:txBody>
          <a:bodyPr>
            <a:normAutofit fontScale="925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Shift to an open cycle structure that closes December 31 or when requests received equal the cap amount. </a:t>
            </a:r>
          </a:p>
          <a:p>
            <a:pPr lvl="1"/>
            <a:r>
              <a:rPr lang="en-US" dirty="0"/>
              <a:t>At cycle close, allow individuals to sign up to be notified should cap come available that fiscal year due to a rescission. </a:t>
            </a:r>
          </a:p>
          <a:p>
            <a:r>
              <a:rPr lang="en-US" b="1" dirty="0"/>
              <a:t>Update:</a:t>
            </a:r>
          </a:p>
          <a:p>
            <a:pPr lvl="1"/>
            <a:r>
              <a:rPr lang="en-US" dirty="0"/>
              <a:t>The cycle will stay open year-round and has been added to the rules.  4 CSR 85-5.020 (2)(C) </a:t>
            </a:r>
          </a:p>
          <a:p>
            <a:pPr lvl="1"/>
            <a:r>
              <a:rPr lang="en-US" dirty="0"/>
              <a:t>N/A</a:t>
            </a:r>
          </a:p>
        </p:txBody>
      </p:sp>
    </p:spTree>
    <p:extLst>
      <p:ext uri="{BB962C8B-B14F-4D97-AF65-F5344CB8AC3E}">
        <p14:creationId xmlns:p14="http://schemas.microsoft.com/office/powerpoint/2010/main" val="326720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Introductions</a:t>
            </a:r>
          </a:p>
          <a:p>
            <a:r>
              <a:rPr lang="en-US" dirty="0"/>
              <a:t>Review original initiative goals and the new turn around times.</a:t>
            </a:r>
          </a:p>
          <a:p>
            <a:r>
              <a:rPr lang="en-US" dirty="0"/>
              <a:t>Discuss original primary recurring themes from stakeholders.</a:t>
            </a:r>
          </a:p>
          <a:p>
            <a:r>
              <a:rPr lang="en-US" dirty="0"/>
              <a:t>Discuss the updates on the original proposed rule changes and process changes. </a:t>
            </a:r>
          </a:p>
          <a:p>
            <a:pPr lvl="1"/>
            <a:r>
              <a:rPr lang="en-US" dirty="0"/>
              <a:t>DED</a:t>
            </a:r>
          </a:p>
          <a:p>
            <a:pPr lvl="1"/>
            <a:r>
              <a:rPr lang="en-US" dirty="0"/>
              <a:t>DNR</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485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Concurrent cap authorization </a:t>
            </a:r>
            <a:r>
              <a:rPr lang="en-US" dirty="0">
                <a:solidFill>
                  <a:srgbClr val="FF0000"/>
                </a:solidFill>
              </a:rPr>
              <a:t>(Rule)</a:t>
            </a:r>
          </a:p>
        </p:txBody>
      </p:sp>
      <p:sp>
        <p:nvSpPr>
          <p:cNvPr id="3" name="Content Placeholder 2"/>
          <p:cNvSpPr>
            <a:spLocks noGrp="1"/>
          </p:cNvSpPr>
          <p:nvPr>
            <p:ph idx="1"/>
          </p:nvPr>
        </p:nvSpPr>
        <p:spPr/>
        <p:txBody>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Authorize QCT projects first from the QCT cap, until it is exhausted. </a:t>
            </a:r>
          </a:p>
          <a:p>
            <a:r>
              <a:rPr lang="en-US" b="1" dirty="0"/>
              <a:t>Update:</a:t>
            </a:r>
          </a:p>
          <a:p>
            <a:pPr lvl="1"/>
            <a:r>
              <a:rPr lang="en-US" dirty="0"/>
              <a:t>This has been added to the new rules.  4 CSR 85-5.020 (1)(L)    </a:t>
            </a:r>
          </a:p>
          <a:p>
            <a:pPr lvl="1"/>
            <a:endParaRPr lang="en-US" b="1" dirty="0"/>
          </a:p>
          <a:p>
            <a:pPr lvl="1"/>
            <a:endParaRPr lang="en-US" dirty="0"/>
          </a:p>
        </p:txBody>
      </p:sp>
    </p:spTree>
    <p:extLst>
      <p:ext uri="{BB962C8B-B14F-4D97-AF65-F5344CB8AC3E}">
        <p14:creationId xmlns:p14="http://schemas.microsoft.com/office/powerpoint/2010/main" val="106858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 SHPO consultation (large projects)</a:t>
            </a:r>
          </a:p>
        </p:txBody>
      </p:sp>
      <p:sp>
        <p:nvSpPr>
          <p:cNvPr id="3" name="Content Placeholder 2"/>
          <p:cNvSpPr>
            <a:spLocks noGrp="1"/>
          </p:cNvSpPr>
          <p:nvPr>
            <p:ph idx="1"/>
          </p:nvPr>
        </p:nvSpPr>
        <p:spPr/>
        <p:txBody>
          <a:bodyPr>
            <a:normAutofit fontScale="925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u="sng" dirty="0"/>
              <a:t>Require</a:t>
            </a:r>
            <a:r>
              <a:rPr lang="en-US" dirty="0"/>
              <a:t> that all preliminary applications for projects over $275,000 participate in a consultation with SHPO prior to submitting a preliminary application. </a:t>
            </a:r>
          </a:p>
          <a:p>
            <a:r>
              <a:rPr lang="en-US" b="1" dirty="0"/>
              <a:t>Update:</a:t>
            </a:r>
          </a:p>
          <a:p>
            <a:pPr lvl="1"/>
            <a:r>
              <a:rPr lang="en-US" dirty="0">
                <a:solidFill>
                  <a:schemeClr val="tx1"/>
                </a:solidFill>
              </a:rPr>
              <a:t>SHPO strongly suggests participation in a consultation prior to submitting preliminary applications to expedite the review process.</a:t>
            </a:r>
          </a:p>
          <a:p>
            <a:pPr lvl="1"/>
            <a:endParaRPr lang="en-US" dirty="0"/>
          </a:p>
        </p:txBody>
      </p:sp>
    </p:spTree>
    <p:extLst>
      <p:ext uri="{BB962C8B-B14F-4D97-AF65-F5344CB8AC3E}">
        <p14:creationId xmlns:p14="http://schemas.microsoft.com/office/powerpoint/2010/main" val="2242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 SHPO consultation (small projects)</a:t>
            </a:r>
          </a:p>
        </p:txBody>
      </p:sp>
      <p:sp>
        <p:nvSpPr>
          <p:cNvPr id="3" name="Content Placeholder 2"/>
          <p:cNvSpPr>
            <a:spLocks noGrp="1"/>
          </p:cNvSpPr>
          <p:nvPr>
            <p:ph idx="1"/>
          </p:nvPr>
        </p:nvSpPr>
        <p:spPr/>
        <p:txBody>
          <a:bodyPr>
            <a:normAutofit fontScale="925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u="sng" dirty="0"/>
              <a:t>Recommend</a:t>
            </a:r>
            <a:r>
              <a:rPr lang="en-US" dirty="0"/>
              <a:t> that all preliminary applications for projects under $275,000 participate in a consultation with SHPO prior to submitting a preliminary application. </a:t>
            </a:r>
          </a:p>
          <a:p>
            <a:r>
              <a:rPr lang="en-US" b="1" dirty="0"/>
              <a:t>Update:</a:t>
            </a:r>
          </a:p>
          <a:p>
            <a:pPr lvl="1"/>
            <a:r>
              <a:rPr lang="en-US" dirty="0">
                <a:solidFill>
                  <a:schemeClr val="tx1"/>
                </a:solidFill>
              </a:rPr>
              <a:t>SHPO strongly suggests participation in a consultation prior to submitting preliminary applications to expedite the review process.</a:t>
            </a:r>
          </a:p>
          <a:p>
            <a:pPr marL="457200" lvl="1" indent="0">
              <a:buNone/>
            </a:pPr>
            <a:endParaRPr lang="en-US" b="1" dirty="0"/>
          </a:p>
        </p:txBody>
      </p:sp>
    </p:spTree>
    <p:extLst>
      <p:ext uri="{BB962C8B-B14F-4D97-AF65-F5344CB8AC3E}">
        <p14:creationId xmlns:p14="http://schemas.microsoft.com/office/powerpoint/2010/main" val="338642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Consultation opportunities</a:t>
            </a:r>
          </a:p>
        </p:txBody>
      </p:sp>
      <p:sp>
        <p:nvSpPr>
          <p:cNvPr id="3" name="Content Placeholder 2"/>
          <p:cNvSpPr>
            <a:spLocks noGrp="1"/>
          </p:cNvSpPr>
          <p:nvPr>
            <p:ph idx="1"/>
          </p:nvPr>
        </p:nvSpPr>
        <p:spPr/>
        <p:txBody>
          <a:bodyPr>
            <a:normAutofit fontScale="925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SHPO will offer more timeslots weekly for consultation visits.  </a:t>
            </a:r>
          </a:p>
          <a:p>
            <a:pPr lvl="1"/>
            <a:r>
              <a:rPr lang="en-US" dirty="0"/>
              <a:t>Advertise this availability on the SHPO website.</a:t>
            </a:r>
          </a:p>
          <a:p>
            <a:r>
              <a:rPr lang="en-US" b="1" dirty="0"/>
              <a:t>Update:</a:t>
            </a:r>
          </a:p>
          <a:p>
            <a:pPr lvl="1"/>
            <a:r>
              <a:rPr lang="en-US" dirty="0"/>
              <a:t>SHPO has doubled available timeslots offered for consultations from 3 hours to 6 hours per staff member per week. Consultations are advertised on the site visit handout and mentioned in all emails to potential applicants and are advertised on the Historic Preservation Tax Credit Programs website.</a:t>
            </a:r>
          </a:p>
        </p:txBody>
      </p:sp>
    </p:spTree>
    <p:extLst>
      <p:ext uri="{BB962C8B-B14F-4D97-AF65-F5344CB8AC3E}">
        <p14:creationId xmlns:p14="http://schemas.microsoft.com/office/powerpoint/2010/main" val="107838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Amendments</a:t>
            </a:r>
          </a:p>
        </p:txBody>
      </p:sp>
    </p:spTree>
    <p:extLst>
      <p:ext uri="{BB962C8B-B14F-4D97-AF65-F5344CB8AC3E}">
        <p14:creationId xmlns:p14="http://schemas.microsoft.com/office/powerpoint/2010/main" val="294834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 Amendment procedures</a:t>
            </a:r>
          </a:p>
        </p:txBody>
      </p:sp>
      <p:sp>
        <p:nvSpPr>
          <p:cNvPr id="3" name="Content Placeholder 2"/>
          <p:cNvSpPr>
            <a:spLocks noGrp="1"/>
          </p:cNvSpPr>
          <p:nvPr>
            <p:ph idx="1"/>
          </p:nvPr>
        </p:nvSpPr>
        <p:spPr/>
        <p:txBody>
          <a:bodyPr>
            <a:normAutofit fontScale="92500" lnSpcReduction="2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Develop a clear process for amendments.  </a:t>
            </a:r>
          </a:p>
          <a:p>
            <a:pPr lvl="1"/>
            <a:r>
              <a:rPr lang="en-US" dirty="0"/>
              <a:t>Utilize federal amendment forms for projects that have a federal component and apply NPS reviews to them.  </a:t>
            </a:r>
          </a:p>
          <a:p>
            <a:r>
              <a:rPr lang="en-US" b="1" dirty="0"/>
              <a:t>Update:</a:t>
            </a:r>
          </a:p>
          <a:p>
            <a:pPr lvl="1"/>
            <a:r>
              <a:rPr lang="en-US" dirty="0"/>
              <a:t>DED and DNR have worked collaboratively to streamline the process to expedite amendments.</a:t>
            </a:r>
          </a:p>
          <a:p>
            <a:pPr lvl="1"/>
            <a:r>
              <a:rPr lang="en-US" dirty="0"/>
              <a:t>If applying for federal credits, then you will no longer provide an amendment for the state.</a:t>
            </a:r>
          </a:p>
          <a:p>
            <a:pPr lvl="1"/>
            <a:endParaRPr lang="en-US" dirty="0"/>
          </a:p>
        </p:txBody>
      </p:sp>
    </p:spTree>
    <p:extLst>
      <p:ext uri="{BB962C8B-B14F-4D97-AF65-F5344CB8AC3E}">
        <p14:creationId xmlns:p14="http://schemas.microsoft.com/office/powerpoint/2010/main" val="33687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Amendment form</a:t>
            </a:r>
          </a:p>
        </p:txBody>
      </p:sp>
      <p:sp>
        <p:nvSpPr>
          <p:cNvPr id="3" name="Content Placeholder 2"/>
          <p:cNvSpPr>
            <a:spLocks noGrp="1"/>
          </p:cNvSpPr>
          <p:nvPr>
            <p:ph idx="1"/>
          </p:nvPr>
        </p:nvSpPr>
        <p:spPr/>
        <p:txBody>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Create a new simplified amendment form.</a:t>
            </a:r>
          </a:p>
          <a:p>
            <a:r>
              <a:rPr lang="en-US" dirty="0"/>
              <a:t> </a:t>
            </a:r>
            <a:r>
              <a:rPr lang="en-US" b="1" dirty="0"/>
              <a:t>Update:</a:t>
            </a:r>
          </a:p>
          <a:p>
            <a:pPr lvl="1"/>
            <a:r>
              <a:rPr lang="en-US" dirty="0"/>
              <a:t>DED team has created a new simplified amendment form in our Submittable program and in the process of training consultants and stakeholders</a:t>
            </a:r>
          </a:p>
        </p:txBody>
      </p:sp>
    </p:spTree>
    <p:extLst>
      <p:ext uri="{BB962C8B-B14F-4D97-AF65-F5344CB8AC3E}">
        <p14:creationId xmlns:p14="http://schemas.microsoft.com/office/powerpoint/2010/main" val="313002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Federal/State combined review process</a:t>
            </a:r>
          </a:p>
        </p:txBody>
      </p:sp>
      <p:sp>
        <p:nvSpPr>
          <p:cNvPr id="3" name="Content Placeholder 2"/>
          <p:cNvSpPr>
            <a:spLocks noGrp="1"/>
          </p:cNvSpPr>
          <p:nvPr>
            <p:ph idx="1"/>
          </p:nvPr>
        </p:nvSpPr>
        <p:spPr>
          <a:xfrm>
            <a:off x="838201" y="1836509"/>
            <a:ext cx="10515600" cy="4656365"/>
          </a:xfrm>
        </p:spPr>
        <p:txBody>
          <a:bodyPr>
            <a:normAutofit fontScale="925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When SHPO receives a preliminary application with information that is unclear or incomplete, SHPO will allow the applicant an opportunity to amend the application. </a:t>
            </a:r>
          </a:p>
          <a:p>
            <a:pPr lvl="1"/>
            <a:r>
              <a:rPr lang="en-US" dirty="0"/>
              <a:t>After receiving and reviewing the amendment, SHPO will send the application and SHPO's recommendation on to NPS for review. </a:t>
            </a:r>
          </a:p>
          <a:p>
            <a:r>
              <a:rPr lang="en-US" b="1" dirty="0"/>
              <a:t>Update:</a:t>
            </a:r>
          </a:p>
          <a:p>
            <a:pPr lvl="1"/>
            <a:r>
              <a:rPr lang="en-US" dirty="0"/>
              <a:t>SHPO allows applicants numerous opportunities to amend an application and sends regular email reminders until requested information is received. After SHPO’s review, all federal applications, as per federal law, are forwarded to NPS for review.</a:t>
            </a:r>
          </a:p>
          <a:p>
            <a:pPr marL="457200" lvl="1" indent="0">
              <a:buNone/>
            </a:pPr>
            <a:endParaRPr lang="en-US" b="1" dirty="0"/>
          </a:p>
          <a:p>
            <a:endParaRPr lang="en-US" b="1" dirty="0"/>
          </a:p>
        </p:txBody>
      </p:sp>
    </p:spTree>
    <p:extLst>
      <p:ext uri="{BB962C8B-B14F-4D97-AF65-F5344CB8AC3E}">
        <p14:creationId xmlns:p14="http://schemas.microsoft.com/office/powerpoint/2010/main" val="4177508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State only review process</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SHPO will limit review to new information and previously undisclosed information.  Information that was already reviewed will not result in an amendment request. </a:t>
            </a:r>
          </a:p>
          <a:p>
            <a:r>
              <a:rPr lang="en-US" b="1" dirty="0"/>
              <a:t>Update:</a:t>
            </a:r>
          </a:p>
          <a:p>
            <a:pPr lvl="1"/>
            <a:r>
              <a:rPr lang="en-US" dirty="0"/>
              <a:t>SHPO only reviews new information and previously undisclosed information. Once something has been reviewed and approved, it remains approved.</a:t>
            </a:r>
          </a:p>
        </p:txBody>
      </p:sp>
    </p:spTree>
    <p:extLst>
      <p:ext uri="{BB962C8B-B14F-4D97-AF65-F5344CB8AC3E}">
        <p14:creationId xmlns:p14="http://schemas.microsoft.com/office/powerpoint/2010/main" val="1389633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Final Application Stage</a:t>
            </a:r>
          </a:p>
        </p:txBody>
      </p:sp>
    </p:spTree>
    <p:extLst>
      <p:ext uri="{BB962C8B-B14F-4D97-AF65-F5344CB8AC3E}">
        <p14:creationId xmlns:p14="http://schemas.microsoft.com/office/powerpoint/2010/main" val="215815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122363"/>
            <a:ext cx="12191998" cy="861487"/>
          </a:xfrm>
        </p:spPr>
        <p:txBody>
          <a:bodyPr/>
          <a:lstStyle/>
          <a:p>
            <a:r>
              <a:rPr lang="en-US" dirty="0"/>
              <a:t>Initiative Goals and End Results</a:t>
            </a:r>
          </a:p>
        </p:txBody>
      </p:sp>
      <p:sp>
        <p:nvSpPr>
          <p:cNvPr id="5" name="Subtitle 4"/>
          <p:cNvSpPr>
            <a:spLocks noGrp="1"/>
          </p:cNvSpPr>
          <p:nvPr>
            <p:ph type="subTitle" idx="1"/>
          </p:nvPr>
        </p:nvSpPr>
        <p:spPr>
          <a:xfrm>
            <a:off x="1407042" y="1983850"/>
            <a:ext cx="9144000" cy="3935632"/>
          </a:xfrm>
        </p:spPr>
        <p:txBody>
          <a:bodyPr>
            <a:normAutofit fontScale="85000" lnSpcReduction="20000"/>
          </a:bodyPr>
          <a:lstStyle/>
          <a:p>
            <a:pPr algn="l"/>
            <a:r>
              <a:rPr lang="en-US" sz="2800" dirty="0"/>
              <a:t>Implement improvements aimed at:</a:t>
            </a:r>
          </a:p>
          <a:p>
            <a:pPr marL="514350" indent="-514350" algn="l">
              <a:buFont typeface="+mj-lt"/>
              <a:buAutoNum type="arabicPeriod"/>
            </a:pPr>
            <a:r>
              <a:rPr lang="en-US" sz="2800" dirty="0"/>
              <a:t>Reducing application cycle times by </a:t>
            </a:r>
            <a:r>
              <a:rPr lang="en-US" sz="2800" b="1" dirty="0"/>
              <a:t>at least </a:t>
            </a:r>
            <a:r>
              <a:rPr lang="en-US" sz="2800" dirty="0"/>
              <a:t>20%. </a:t>
            </a:r>
          </a:p>
          <a:p>
            <a:pPr marL="800100" lvl="1" indent="-342900" algn="l">
              <a:buFont typeface="Arial" panose="020B0604020202020204" pitchFamily="34" charset="0"/>
              <a:buChar char="•"/>
            </a:pPr>
            <a:r>
              <a:rPr lang="en-US" sz="2400" b="1" dirty="0">
                <a:solidFill>
                  <a:schemeClr val="tx1"/>
                </a:solidFill>
              </a:rPr>
              <a:t>Update:</a:t>
            </a:r>
          </a:p>
          <a:p>
            <a:pPr marL="1257300" lvl="2" indent="-342900" algn="l">
              <a:buFont typeface="Arial" panose="020B0604020202020204" pitchFamily="34" charset="0"/>
              <a:buChar char="•"/>
            </a:pPr>
            <a:r>
              <a:rPr lang="en-US" sz="2200" dirty="0"/>
              <a:t>DNR review time has decreased from 9 months to 30 days. </a:t>
            </a:r>
          </a:p>
          <a:p>
            <a:pPr marL="1257300" lvl="2" indent="-342900" algn="l">
              <a:buFont typeface="Arial" panose="020B0604020202020204" pitchFamily="34" charset="0"/>
              <a:buChar char="•"/>
            </a:pPr>
            <a:r>
              <a:rPr lang="en-US" sz="2200" dirty="0"/>
              <a:t>DED cost certification review time decreased from 4 months to less than 30 days. </a:t>
            </a:r>
            <a:br>
              <a:rPr lang="en-US" sz="2200" dirty="0"/>
            </a:br>
            <a:endParaRPr lang="en-US" sz="2200" dirty="0"/>
          </a:p>
          <a:p>
            <a:pPr marL="514350" indent="-514350" algn="l">
              <a:buFont typeface="+mj-lt"/>
              <a:buAutoNum type="arabicPeriod"/>
            </a:pPr>
            <a:r>
              <a:rPr lang="en-US" sz="2800" dirty="0"/>
              <a:t>Increasing customer satisfaction.</a:t>
            </a:r>
          </a:p>
          <a:p>
            <a:pPr marL="800100" lvl="1" indent="-342900" algn="l">
              <a:buFont typeface="Arial" panose="020B0604020202020204" pitchFamily="34" charset="0"/>
              <a:buChar char="•"/>
            </a:pPr>
            <a:r>
              <a:rPr lang="en-US" sz="2400" b="1" dirty="0">
                <a:solidFill>
                  <a:schemeClr val="tx1"/>
                </a:solidFill>
              </a:rPr>
              <a:t>Update:</a:t>
            </a:r>
          </a:p>
          <a:p>
            <a:pPr marL="1257300" lvl="2" indent="-342900" algn="l">
              <a:buFont typeface="Arial" panose="020B0604020202020204" pitchFamily="34" charset="0"/>
              <a:buChar char="•"/>
            </a:pPr>
            <a:r>
              <a:rPr lang="en-US" sz="2200" dirty="0"/>
              <a:t>Have received positive feedback from customers regarding the rule and process changes.</a:t>
            </a:r>
          </a:p>
          <a:p>
            <a:pPr marL="1257300" lvl="2" indent="-342900" algn="l">
              <a:buFont typeface="Arial" panose="020B0604020202020204" pitchFamily="34" charset="0"/>
              <a:buChar char="•"/>
            </a:pPr>
            <a:r>
              <a:rPr lang="en-US" sz="2200" dirty="0"/>
              <a:t>Have received positive feedback from customers regarding quick review times and quicker turnaround times.</a:t>
            </a:r>
            <a:br>
              <a:rPr lang="en-US" sz="2200" dirty="0"/>
            </a:br>
            <a:endParaRPr lang="en-US" sz="2200" dirty="0"/>
          </a:p>
          <a:p>
            <a:pPr marL="1257300" lvl="2" indent="-342900" algn="l">
              <a:buFont typeface="Arial" panose="020B0604020202020204" pitchFamily="34" charset="0"/>
              <a:buChar char="•"/>
            </a:pPr>
            <a:endParaRPr lang="en-US" sz="2200" dirty="0"/>
          </a:p>
        </p:txBody>
      </p:sp>
    </p:spTree>
    <p:extLst>
      <p:ext uri="{BB962C8B-B14F-4D97-AF65-F5344CB8AC3E}">
        <p14:creationId xmlns:p14="http://schemas.microsoft.com/office/powerpoint/2010/main" val="2293144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Final application checklist</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Create a final application checklist.</a:t>
            </a:r>
          </a:p>
          <a:p>
            <a:r>
              <a:rPr lang="en-US" dirty="0"/>
              <a:t> </a:t>
            </a:r>
            <a:r>
              <a:rPr lang="en-US" b="1" dirty="0"/>
              <a:t>Update:</a:t>
            </a:r>
          </a:p>
          <a:p>
            <a:pPr lvl="1"/>
            <a:r>
              <a:rPr lang="en-US" dirty="0"/>
              <a:t>The final application checklist has been updated and is available on DED’s website. </a:t>
            </a:r>
            <a:endParaRPr lang="en-US" dirty="0">
              <a:highlight>
                <a:srgbClr val="FFFF00"/>
              </a:highlight>
            </a:endParaRPr>
          </a:p>
        </p:txBody>
      </p:sp>
    </p:spTree>
    <p:extLst>
      <p:ext uri="{BB962C8B-B14F-4D97-AF65-F5344CB8AC3E}">
        <p14:creationId xmlns:p14="http://schemas.microsoft.com/office/powerpoint/2010/main" val="21368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Developer fee form </a:t>
            </a:r>
            <a:r>
              <a:rPr lang="en-US" dirty="0">
                <a:solidFill>
                  <a:srgbClr val="FF0000"/>
                </a:solidFill>
              </a:rPr>
              <a:t>(Rule)</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Rather than requiring our form, specify what must be included in a developer fee agreement. </a:t>
            </a:r>
          </a:p>
          <a:p>
            <a:r>
              <a:rPr lang="en-US" dirty="0"/>
              <a:t> </a:t>
            </a:r>
            <a:r>
              <a:rPr lang="en-US" b="1" dirty="0"/>
              <a:t>Update:</a:t>
            </a:r>
          </a:p>
          <a:p>
            <a:pPr lvl="1"/>
            <a:r>
              <a:rPr lang="en-US" dirty="0"/>
              <a:t>This has been added to the new rules.  4 CSR 85-5.020 (1)(G)</a:t>
            </a:r>
          </a:p>
        </p:txBody>
      </p:sp>
    </p:spTree>
    <p:extLst>
      <p:ext uri="{BB962C8B-B14F-4D97-AF65-F5344CB8AC3E}">
        <p14:creationId xmlns:p14="http://schemas.microsoft.com/office/powerpoint/2010/main" val="372542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Cost certification auditing</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Spot check cost certification, rather than matching up every line item and invoice. </a:t>
            </a:r>
          </a:p>
          <a:p>
            <a:pPr lvl="1"/>
            <a:r>
              <a:rPr lang="en-US" dirty="0"/>
              <a:t>If issues are found, send back to CPA for correction.</a:t>
            </a:r>
          </a:p>
          <a:p>
            <a:r>
              <a:rPr lang="en-US" b="1" dirty="0"/>
              <a:t>Update:</a:t>
            </a:r>
          </a:p>
          <a:p>
            <a:pPr lvl="1"/>
            <a:r>
              <a:rPr lang="en-US" dirty="0"/>
              <a:t>DED has implemented a new process that has cost certification review in less than 30 days of receiving. </a:t>
            </a:r>
          </a:p>
        </p:txBody>
      </p:sp>
    </p:spTree>
    <p:extLst>
      <p:ext uri="{BB962C8B-B14F-4D97-AF65-F5344CB8AC3E}">
        <p14:creationId xmlns:p14="http://schemas.microsoft.com/office/powerpoint/2010/main" val="81168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26. 3</a:t>
            </a:r>
            <a:r>
              <a:rPr lang="en-US" baseline="30000" dirty="0"/>
              <a:t>rd</a:t>
            </a:r>
            <a:r>
              <a:rPr lang="en-US" dirty="0"/>
              <a:t> party CPA review </a:t>
            </a:r>
            <a:r>
              <a:rPr lang="en-US" dirty="0">
                <a:solidFill>
                  <a:srgbClr val="FF0000"/>
                </a:solidFill>
              </a:rPr>
              <a:t>(Rule)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Revise rule to remove DED as party to the 3rd party CPA contract.</a:t>
            </a:r>
          </a:p>
          <a:p>
            <a:pPr lvl="1"/>
            <a:r>
              <a:rPr lang="en-US" dirty="0"/>
              <a:t>Remove language around related party and business relationship. </a:t>
            </a:r>
          </a:p>
          <a:p>
            <a:r>
              <a:rPr lang="en-US" b="1" dirty="0"/>
              <a:t>Update:</a:t>
            </a:r>
          </a:p>
          <a:p>
            <a:pPr lvl="1"/>
            <a:r>
              <a:rPr lang="en-US" dirty="0"/>
              <a:t>This has been added to the new rules.  4 CSR 85-5.020 (2)(E)</a:t>
            </a:r>
          </a:p>
          <a:p>
            <a:pPr marL="457200" lvl="1" indent="0">
              <a:buNone/>
            </a:pPr>
            <a:endParaRPr lang="en-US" dirty="0"/>
          </a:p>
        </p:txBody>
      </p:sp>
    </p:spTree>
    <p:extLst>
      <p:ext uri="{BB962C8B-B14F-4D97-AF65-F5344CB8AC3E}">
        <p14:creationId xmlns:p14="http://schemas.microsoft.com/office/powerpoint/2010/main" val="259761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 Overhead &amp; profit fees </a:t>
            </a:r>
            <a:r>
              <a:rPr lang="en-US" dirty="0">
                <a:solidFill>
                  <a:srgbClr val="FF0000"/>
                </a:solidFill>
              </a:rPr>
              <a:t>(Rule)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Create one 10% cap. </a:t>
            </a:r>
          </a:p>
          <a:p>
            <a:r>
              <a:rPr lang="en-US" b="1" dirty="0"/>
              <a:t>Update: </a:t>
            </a:r>
          </a:p>
          <a:p>
            <a:pPr lvl="1"/>
            <a:r>
              <a:rPr lang="en-US" dirty="0"/>
              <a:t>This has been added to the new rules,</a:t>
            </a:r>
            <a:r>
              <a:rPr lang="en-US" dirty="0">
                <a:solidFill>
                  <a:schemeClr val="tx1"/>
                </a:solidFill>
              </a:rPr>
              <a:t> and the redevelopment team has built out a new cost certification spreadsheet that includes a built-in cap calculator tool to help with these calculations.  </a:t>
            </a:r>
            <a:r>
              <a:rPr lang="en-US" dirty="0"/>
              <a:t>4 CSR 85-5.020 (2)(G)</a:t>
            </a:r>
          </a:p>
          <a:p>
            <a:pPr lvl="1"/>
            <a:endParaRPr lang="en-US" dirty="0"/>
          </a:p>
        </p:txBody>
      </p:sp>
    </p:spTree>
    <p:extLst>
      <p:ext uri="{BB962C8B-B14F-4D97-AF65-F5344CB8AC3E}">
        <p14:creationId xmlns:p14="http://schemas.microsoft.com/office/powerpoint/2010/main" val="2965385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Excess Credit Stage</a:t>
            </a:r>
          </a:p>
        </p:txBody>
      </p:sp>
    </p:spTree>
    <p:extLst>
      <p:ext uri="{BB962C8B-B14F-4D97-AF65-F5344CB8AC3E}">
        <p14:creationId xmlns:p14="http://schemas.microsoft.com/office/powerpoint/2010/main" val="1594758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28. Excess credit application checklist</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Create an excess credit application checklist.</a:t>
            </a:r>
          </a:p>
          <a:p>
            <a:r>
              <a:rPr lang="en-US" b="1" dirty="0"/>
              <a:t>Update: </a:t>
            </a:r>
          </a:p>
          <a:p>
            <a:pPr lvl="1"/>
            <a:r>
              <a:rPr lang="en-US" dirty="0"/>
              <a:t>The redevelopment team has been working on this checklist and it is on the HTC website. </a:t>
            </a:r>
          </a:p>
        </p:txBody>
      </p:sp>
    </p:spTree>
    <p:extLst>
      <p:ext uri="{BB962C8B-B14F-4D97-AF65-F5344CB8AC3E}">
        <p14:creationId xmlns:p14="http://schemas.microsoft.com/office/powerpoint/2010/main" val="247386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29. Rescoring excess credit applications </a:t>
            </a:r>
            <a:r>
              <a:rPr lang="en-US" dirty="0">
                <a:solidFill>
                  <a:srgbClr val="FF0000"/>
                </a:solidFill>
              </a:rPr>
              <a:t>(Rule)</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If an application was previously scored, it would not be scored again. </a:t>
            </a:r>
          </a:p>
          <a:p>
            <a:pPr lvl="1"/>
            <a:r>
              <a:rPr lang="en-US" dirty="0"/>
              <a:t>If it was not previously scored, it would be scored using current criteria. </a:t>
            </a:r>
          </a:p>
          <a:p>
            <a:r>
              <a:rPr lang="en-US" b="1" dirty="0"/>
              <a:t>Update:</a:t>
            </a:r>
          </a:p>
          <a:p>
            <a:pPr lvl="1"/>
            <a:r>
              <a:rPr lang="en-US" dirty="0"/>
              <a:t>This has been added to the new rules </a:t>
            </a:r>
            <a:r>
              <a:rPr lang="en-US" dirty="0">
                <a:solidFill>
                  <a:schemeClr val="tx1"/>
                </a:solidFill>
              </a:rPr>
              <a:t>and the redevelopment team has updated the Excess Tax Credit request in Submittable.  </a:t>
            </a:r>
            <a:r>
              <a:rPr lang="en-US" dirty="0"/>
              <a:t>4 CSR 85-5.020 (3)(G)</a:t>
            </a:r>
          </a:p>
          <a:p>
            <a:pPr marL="457200" lvl="1" indent="0">
              <a:buNone/>
            </a:pPr>
            <a:endParaRPr lang="en-US" dirty="0"/>
          </a:p>
        </p:txBody>
      </p:sp>
    </p:spTree>
    <p:extLst>
      <p:ext uri="{BB962C8B-B14F-4D97-AF65-F5344CB8AC3E}">
        <p14:creationId xmlns:p14="http://schemas.microsoft.com/office/powerpoint/2010/main" val="1882155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Excess credit priority </a:t>
            </a:r>
            <a:r>
              <a:rPr lang="en-US" dirty="0">
                <a:solidFill>
                  <a:srgbClr val="FF0000"/>
                </a:solidFill>
              </a:rPr>
              <a:t>(Rule)</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All applications will be reviewed and cap reserved in the order timestamped by the digital application system. </a:t>
            </a:r>
          </a:p>
          <a:p>
            <a:pPr lvl="1"/>
            <a:r>
              <a:rPr lang="en-US" dirty="0"/>
              <a:t>Cap will be held for new projects until they are scored and approved by SHPO. </a:t>
            </a:r>
          </a:p>
          <a:p>
            <a:r>
              <a:rPr lang="en-US" b="1" dirty="0"/>
              <a:t>Update:</a:t>
            </a:r>
          </a:p>
          <a:p>
            <a:pPr lvl="1"/>
            <a:r>
              <a:rPr lang="en-US" dirty="0"/>
              <a:t>This has been added to the new rules.  4 CSR 85-5.020 (1)(H)</a:t>
            </a:r>
          </a:p>
          <a:p>
            <a:pPr marL="457200" lvl="1" indent="0">
              <a:buNone/>
            </a:pPr>
            <a:endParaRPr lang="en-US" b="1" dirty="0"/>
          </a:p>
          <a:p>
            <a:pPr lvl="1"/>
            <a:endParaRPr lang="en-US" dirty="0"/>
          </a:p>
        </p:txBody>
      </p:sp>
    </p:spTree>
    <p:extLst>
      <p:ext uri="{BB962C8B-B14F-4D97-AF65-F5344CB8AC3E}">
        <p14:creationId xmlns:p14="http://schemas.microsoft.com/office/powerpoint/2010/main" val="228459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General Items</a:t>
            </a:r>
          </a:p>
        </p:txBody>
      </p:sp>
    </p:spTree>
    <p:extLst>
      <p:ext uri="{BB962C8B-B14F-4D97-AF65-F5344CB8AC3E}">
        <p14:creationId xmlns:p14="http://schemas.microsoft.com/office/powerpoint/2010/main" val="303173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6459444"/>
              </p:ext>
            </p:extLst>
          </p:nvPr>
        </p:nvGraphicFramePr>
        <p:xfrm>
          <a:off x="838200" y="1884363"/>
          <a:ext cx="11122025" cy="4062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Primary Recurring Themes:</a:t>
            </a:r>
          </a:p>
        </p:txBody>
      </p:sp>
    </p:spTree>
    <p:extLst>
      <p:ext uri="{BB962C8B-B14F-4D97-AF65-F5344CB8AC3E}">
        <p14:creationId xmlns:p14="http://schemas.microsoft.com/office/powerpoint/2010/main" val="528465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Federal/State combined applications</a:t>
            </a:r>
          </a:p>
        </p:txBody>
      </p:sp>
      <p:sp>
        <p:nvSpPr>
          <p:cNvPr id="3" name="Content Placeholder 2"/>
          <p:cNvSpPr>
            <a:spLocks noGrp="1"/>
          </p:cNvSpPr>
          <p:nvPr>
            <p:ph idx="1"/>
          </p:nvPr>
        </p:nvSpPr>
        <p:spPr/>
        <p:txBody>
          <a:bodyPr>
            <a:normAutofit fontScale="850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Allow applicants to submit federal forms in lieu of state forms if they are also applying for the Federal program.  </a:t>
            </a:r>
          </a:p>
          <a:p>
            <a:pPr lvl="1"/>
            <a:r>
              <a:rPr lang="en-US" dirty="0"/>
              <a:t>Create a condensed State application form for the upload of State materials. </a:t>
            </a:r>
          </a:p>
          <a:p>
            <a:r>
              <a:rPr lang="en-US" b="1" dirty="0"/>
              <a:t>Update:</a:t>
            </a:r>
          </a:p>
          <a:p>
            <a:pPr lvl="1"/>
            <a:r>
              <a:rPr lang="en-US" dirty="0"/>
              <a:t>Submittable has been updated to only require a full state application if no federal application was submitted.  </a:t>
            </a:r>
          </a:p>
          <a:p>
            <a:pPr lvl="1"/>
            <a:r>
              <a:rPr lang="en-US" dirty="0"/>
              <a:t>Submittable has been updated to a condensed state application if there is a federal application submitted.</a:t>
            </a:r>
          </a:p>
        </p:txBody>
      </p:sp>
    </p:spTree>
    <p:extLst>
      <p:ext uri="{BB962C8B-B14F-4D97-AF65-F5344CB8AC3E}">
        <p14:creationId xmlns:p14="http://schemas.microsoft.com/office/powerpoint/2010/main" val="54858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 State forms consistency with Federal</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Adjust state forms to mirror federal part 2 and 3 data fields for consistency, where possible. </a:t>
            </a:r>
          </a:p>
          <a:p>
            <a:r>
              <a:rPr lang="en-US" b="1" dirty="0"/>
              <a:t>Update:</a:t>
            </a:r>
          </a:p>
          <a:p>
            <a:pPr lvl="1"/>
            <a:r>
              <a:rPr lang="en-US" dirty="0"/>
              <a:t>DED is still working on future updates on this to insure consistency of these forms.</a:t>
            </a:r>
          </a:p>
        </p:txBody>
      </p:sp>
    </p:spTree>
    <p:extLst>
      <p:ext uri="{BB962C8B-B14F-4D97-AF65-F5344CB8AC3E}">
        <p14:creationId xmlns:p14="http://schemas.microsoft.com/office/powerpoint/2010/main" val="1081523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33. Denial of incomplete applications </a:t>
            </a:r>
            <a:r>
              <a:rPr lang="en-US" dirty="0">
                <a:solidFill>
                  <a:srgbClr val="FF0000"/>
                </a:solidFill>
              </a:rPr>
              <a:t>(Rule)</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DED will provide 15 calendar days for applicants to cure incomplete applications. </a:t>
            </a:r>
          </a:p>
          <a:p>
            <a:pPr lvl="1"/>
            <a:r>
              <a:rPr lang="en-US" dirty="0"/>
              <a:t>Applicants have one opportunity to cure. </a:t>
            </a:r>
          </a:p>
          <a:p>
            <a:r>
              <a:rPr lang="en-US" b="1" dirty="0"/>
              <a:t>Update:</a:t>
            </a:r>
          </a:p>
          <a:p>
            <a:pPr lvl="1"/>
            <a:r>
              <a:rPr lang="en-US" dirty="0"/>
              <a:t>This has been added to the new rules.  4 CSR 85-5.020 (1)(B)</a:t>
            </a:r>
          </a:p>
        </p:txBody>
      </p:sp>
    </p:spTree>
    <p:extLst>
      <p:ext uri="{BB962C8B-B14F-4D97-AF65-F5344CB8AC3E}">
        <p14:creationId xmlns:p14="http://schemas.microsoft.com/office/powerpoint/2010/main" val="4191580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 Authorization/Issuance clarity </a:t>
            </a:r>
            <a:r>
              <a:rPr lang="en-US" dirty="0">
                <a:solidFill>
                  <a:srgbClr val="FF0000"/>
                </a:solidFill>
              </a:rPr>
              <a:t>(Rule)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6">
                    <a:lumMod val="60000"/>
                    <a:lumOff val="40000"/>
                  </a:schemeClr>
                </a:solidFill>
              </a:rPr>
              <a:t>Transparency</a:t>
            </a:r>
          </a:p>
          <a:p>
            <a:r>
              <a:rPr lang="en-US" b="1" dirty="0"/>
              <a:t>Agency</a:t>
            </a:r>
            <a:r>
              <a:rPr lang="en-US" dirty="0"/>
              <a:t>: DED</a:t>
            </a:r>
          </a:p>
          <a:p>
            <a:pPr marL="0" indent="0">
              <a:buNone/>
            </a:pPr>
            <a:endParaRPr lang="en-US" dirty="0"/>
          </a:p>
          <a:p>
            <a:r>
              <a:rPr lang="en-US" b="1" dirty="0"/>
              <a:t>Recommendation(s): </a:t>
            </a:r>
          </a:p>
          <a:p>
            <a:pPr lvl="1"/>
            <a:r>
              <a:rPr lang="en-US" dirty="0"/>
              <a:t>Create clear delineation between authorization and issuance, as well as between the preliminary, final, and excess credit stages of the application lifecycle. </a:t>
            </a:r>
          </a:p>
          <a:p>
            <a:r>
              <a:rPr lang="en-US" b="1" dirty="0"/>
              <a:t>Update:</a:t>
            </a:r>
          </a:p>
          <a:p>
            <a:pPr lvl="1"/>
            <a:r>
              <a:rPr lang="en-US" dirty="0"/>
              <a:t>This has been added to the new rules. Multiple places throughout the rules.</a:t>
            </a:r>
          </a:p>
        </p:txBody>
      </p:sp>
    </p:spTree>
    <p:extLst>
      <p:ext uri="{BB962C8B-B14F-4D97-AF65-F5344CB8AC3E}">
        <p14:creationId xmlns:p14="http://schemas.microsoft.com/office/powerpoint/2010/main" val="3613895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35. DED HTC webpage</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6">
                    <a:lumMod val="60000"/>
                    <a:lumOff val="40000"/>
                  </a:schemeClr>
                </a:solidFill>
              </a:rPr>
              <a:t>Transparency</a:t>
            </a:r>
          </a:p>
          <a:p>
            <a:r>
              <a:rPr lang="en-US" b="1" dirty="0"/>
              <a:t>Agency</a:t>
            </a:r>
            <a:r>
              <a:rPr lang="en-US" dirty="0"/>
              <a:t>: DED</a:t>
            </a:r>
          </a:p>
          <a:p>
            <a:pPr marL="0" indent="0">
              <a:buNone/>
            </a:pPr>
            <a:endParaRPr lang="en-US" dirty="0"/>
          </a:p>
          <a:p>
            <a:r>
              <a:rPr lang="en-US" b="1" dirty="0"/>
              <a:t>Recommendation(s): </a:t>
            </a:r>
          </a:p>
          <a:p>
            <a:pPr lvl="1"/>
            <a:r>
              <a:rPr lang="en-US" dirty="0"/>
              <a:t>Update the HTC website and forms for a better customer experience. </a:t>
            </a:r>
          </a:p>
          <a:p>
            <a:r>
              <a:rPr lang="en-US" b="1" dirty="0"/>
              <a:t>Update: </a:t>
            </a:r>
          </a:p>
          <a:p>
            <a:pPr lvl="1"/>
            <a:r>
              <a:rPr lang="en-US" dirty="0"/>
              <a:t>The redevelopment team has been working on new forms and are on the HTC website.</a:t>
            </a:r>
          </a:p>
        </p:txBody>
      </p:sp>
    </p:spTree>
    <p:extLst>
      <p:ext uri="{BB962C8B-B14F-4D97-AF65-F5344CB8AC3E}">
        <p14:creationId xmlns:p14="http://schemas.microsoft.com/office/powerpoint/2010/main" val="1595458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 State vs. Federal determinations</a:t>
            </a:r>
          </a:p>
        </p:txBody>
      </p:sp>
      <p:sp>
        <p:nvSpPr>
          <p:cNvPr id="3" name="Content Placeholder 2"/>
          <p:cNvSpPr>
            <a:spLocks noGrp="1"/>
          </p:cNvSpPr>
          <p:nvPr>
            <p:ph idx="1"/>
          </p:nvPr>
        </p:nvSpPr>
        <p:spPr>
          <a:xfrm>
            <a:off x="838201" y="1836509"/>
            <a:ext cx="10515600" cy="4339003"/>
          </a:xfrm>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DED will accept Federal NPS part 2 and part 3 approval or SHPO approval where applicable. </a:t>
            </a:r>
          </a:p>
          <a:p>
            <a:r>
              <a:rPr lang="en-US" b="1" dirty="0"/>
              <a:t>Update:</a:t>
            </a:r>
          </a:p>
          <a:p>
            <a:pPr lvl="1"/>
            <a:r>
              <a:rPr lang="en-US" dirty="0">
                <a:effectLst/>
                <a:latin typeface="Century Gothic" panose="020B0502020202020204" pitchFamily="34" charset="0"/>
                <a:ea typeface="Calibri" panose="020F0502020204030204" pitchFamily="34" charset="0"/>
              </a:rPr>
              <a:t>When SHPO receives a Federal approval, either conditional or unconditional, SHPO will forward a state review sheet to DED recommending approval.  SHPO will also forward the Federal conditions sheet for any NPS conditional approvals</a:t>
            </a:r>
            <a:r>
              <a:rPr lang="en-US" dirty="0"/>
              <a:t>.</a:t>
            </a:r>
          </a:p>
        </p:txBody>
      </p:sp>
    </p:spTree>
    <p:extLst>
      <p:ext uri="{BB962C8B-B14F-4D97-AF65-F5344CB8AC3E}">
        <p14:creationId xmlns:p14="http://schemas.microsoft.com/office/powerpoint/2010/main" val="3337915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 NPS review sheets</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6">
                    <a:lumMod val="60000"/>
                    <a:lumOff val="40000"/>
                  </a:schemeClr>
                </a:solidFill>
              </a:rPr>
              <a:t>Transparency</a:t>
            </a:r>
          </a:p>
          <a:p>
            <a:r>
              <a:rPr lang="en-US" b="1" dirty="0"/>
              <a:t>Agency</a:t>
            </a:r>
            <a:r>
              <a:rPr lang="en-US" dirty="0"/>
              <a:t>: DNR</a:t>
            </a:r>
          </a:p>
          <a:p>
            <a:pPr marL="0" indent="0">
              <a:buNone/>
            </a:pPr>
            <a:endParaRPr lang="en-US" dirty="0"/>
          </a:p>
          <a:p>
            <a:r>
              <a:rPr lang="en-US" b="1" dirty="0"/>
              <a:t>Recommendation(s): </a:t>
            </a:r>
          </a:p>
          <a:p>
            <a:pPr lvl="1"/>
            <a:r>
              <a:rPr lang="en-US" dirty="0"/>
              <a:t>Send copies of the review sheets to applicants at the same time the review sheets are sent to NPS. </a:t>
            </a:r>
          </a:p>
          <a:p>
            <a:r>
              <a:rPr lang="en-US" b="1" dirty="0"/>
              <a:t>Update:</a:t>
            </a:r>
          </a:p>
          <a:p>
            <a:pPr lvl="1"/>
            <a:r>
              <a:rPr lang="en-US" dirty="0"/>
              <a:t>SHPO review and condition sheets are sent to applicants at the same time the review sheets are sent to NPS.</a:t>
            </a:r>
          </a:p>
        </p:txBody>
      </p:sp>
    </p:spTree>
    <p:extLst>
      <p:ext uri="{BB962C8B-B14F-4D97-AF65-F5344CB8AC3E}">
        <p14:creationId xmlns:p14="http://schemas.microsoft.com/office/powerpoint/2010/main" val="3788407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 Synchronize Federal &amp; State review sheets</a:t>
            </a:r>
          </a:p>
        </p:txBody>
      </p:sp>
      <p:sp>
        <p:nvSpPr>
          <p:cNvPr id="3" name="Content Placeholder 2"/>
          <p:cNvSpPr>
            <a:spLocks noGrp="1"/>
          </p:cNvSpPr>
          <p:nvPr>
            <p:ph idx="1"/>
          </p:nvPr>
        </p:nvSpPr>
        <p:spPr/>
        <p:txBody>
          <a:bodyPr>
            <a:normAutofit fontScale="925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Utilize the NPS review and review sheet for projects that have a federal component and eliminate the need for SHPO to fill out a separate review form.  </a:t>
            </a:r>
          </a:p>
          <a:p>
            <a:pPr lvl="1"/>
            <a:r>
              <a:rPr lang="en-US" dirty="0"/>
              <a:t>SHPO will upload Federal or State review sheet into Submittable. </a:t>
            </a:r>
          </a:p>
          <a:p>
            <a:r>
              <a:rPr lang="en-US" b="1" dirty="0"/>
              <a:t>Update:</a:t>
            </a:r>
          </a:p>
          <a:p>
            <a:pPr lvl="1"/>
            <a:r>
              <a:rPr lang="en-US" dirty="0"/>
              <a:t>Beginning on July 1, 2024, SHPO will forward NPS determinations (both conditional and unconditional) to DED for corresponding state applications. NPS condition sheets will also be forwarded to DED.</a:t>
            </a:r>
          </a:p>
        </p:txBody>
      </p:sp>
    </p:spTree>
    <p:extLst>
      <p:ext uri="{BB962C8B-B14F-4D97-AF65-F5344CB8AC3E}">
        <p14:creationId xmlns:p14="http://schemas.microsoft.com/office/powerpoint/2010/main" val="4176468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39. SHPO review order</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DNR</a:t>
            </a:r>
          </a:p>
          <a:p>
            <a:pPr marL="0" indent="0">
              <a:buNone/>
            </a:pPr>
            <a:endParaRPr lang="en-US" dirty="0"/>
          </a:p>
          <a:p>
            <a:r>
              <a:rPr lang="en-US" b="1" dirty="0"/>
              <a:t>Recommendation(s): </a:t>
            </a:r>
          </a:p>
          <a:p>
            <a:pPr lvl="1"/>
            <a:r>
              <a:rPr lang="en-US" dirty="0"/>
              <a:t>SHPO will continue to triage application review, picking up partially completed reviews when requested information is submitted by the applicant. </a:t>
            </a:r>
          </a:p>
          <a:p>
            <a:r>
              <a:rPr lang="en-US" b="1" dirty="0"/>
              <a:t>Update:</a:t>
            </a:r>
          </a:p>
          <a:p>
            <a:pPr lvl="1"/>
            <a:r>
              <a:rPr lang="en-US" dirty="0"/>
              <a:t>SHPO continues to triage application review, picking up partially completed reviews when requested information is submitted by the applicant.</a:t>
            </a:r>
          </a:p>
        </p:txBody>
      </p:sp>
    </p:spTree>
    <p:extLst>
      <p:ext uri="{BB962C8B-B14F-4D97-AF65-F5344CB8AC3E}">
        <p14:creationId xmlns:p14="http://schemas.microsoft.com/office/powerpoint/2010/main" val="3000251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Consistency among reviewers</a:t>
            </a:r>
          </a:p>
        </p:txBody>
      </p:sp>
      <p:sp>
        <p:nvSpPr>
          <p:cNvPr id="3" name="Content Placeholder 2"/>
          <p:cNvSpPr>
            <a:spLocks noGrp="1"/>
          </p:cNvSpPr>
          <p:nvPr>
            <p:ph idx="1"/>
          </p:nvPr>
        </p:nvSpPr>
        <p:spPr/>
        <p:txBody>
          <a:bodyPr>
            <a:normAutofit fontScale="85000" lnSpcReduction="2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DNR</a:t>
            </a:r>
          </a:p>
          <a:p>
            <a:pPr marL="0" indent="0">
              <a:buNone/>
            </a:pPr>
            <a:endParaRPr lang="en-US" dirty="0"/>
          </a:p>
          <a:p>
            <a:r>
              <a:rPr lang="en-US" b="1" dirty="0"/>
              <a:t>Recommendation(s): </a:t>
            </a:r>
          </a:p>
          <a:p>
            <a:pPr lvl="1"/>
            <a:r>
              <a:rPr lang="en-US" dirty="0"/>
              <a:t>SHPO currently assigns the same reviewer to each project for consistency and simplicity.  </a:t>
            </a:r>
          </a:p>
          <a:p>
            <a:pPr lvl="1"/>
            <a:r>
              <a:rPr lang="en-US" dirty="0"/>
              <a:t>This can sometimes cause additional delays as projects wait for the existing reviewer in order to maintain reviewer assignment consistency, but saves time a new reviewer would need to get familiar with the project. </a:t>
            </a:r>
          </a:p>
          <a:p>
            <a:r>
              <a:rPr lang="en-US" b="1" dirty="0"/>
              <a:t>Update:</a:t>
            </a:r>
          </a:p>
          <a:p>
            <a:pPr lvl="1"/>
            <a:r>
              <a:rPr lang="en-US" dirty="0"/>
              <a:t>Whenever possible, SHPO assigns the same reviewer to every project submission to maintain consistency. If that reviewer is not available, even temporarily, a new reviewer will be assigned.</a:t>
            </a:r>
          </a:p>
        </p:txBody>
      </p:sp>
    </p:spTree>
    <p:extLst>
      <p:ext uri="{BB962C8B-B14F-4D97-AF65-F5344CB8AC3E}">
        <p14:creationId xmlns:p14="http://schemas.microsoft.com/office/powerpoint/2010/main" val="128209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Preliminary Application Stage</a:t>
            </a:r>
          </a:p>
        </p:txBody>
      </p:sp>
    </p:spTree>
    <p:extLst>
      <p:ext uri="{BB962C8B-B14F-4D97-AF65-F5344CB8AC3E}">
        <p14:creationId xmlns:p14="http://schemas.microsoft.com/office/powerpoint/2010/main" val="63529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41. Incomplete applications</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Develop a checklist to be posted on the website for applicants for intake purposes. </a:t>
            </a:r>
          </a:p>
          <a:p>
            <a:r>
              <a:rPr lang="en-US" b="1" dirty="0"/>
              <a:t>Update:</a:t>
            </a:r>
          </a:p>
          <a:p>
            <a:pPr lvl="1"/>
            <a:r>
              <a:rPr lang="en-US" dirty="0"/>
              <a:t>For federal applications, NPS provides a submission checklist (the Transmittal Log), and applicants are required to include one with every submission. For state applications, DED provides a Preliminary Application Checklist.</a:t>
            </a:r>
          </a:p>
        </p:txBody>
      </p:sp>
    </p:spTree>
    <p:extLst>
      <p:ext uri="{BB962C8B-B14F-4D97-AF65-F5344CB8AC3E}">
        <p14:creationId xmlns:p14="http://schemas.microsoft.com/office/powerpoint/2010/main" val="676226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42. Photo quality</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Create clearer guidelines around photo requirements.</a:t>
            </a:r>
          </a:p>
          <a:p>
            <a:r>
              <a:rPr lang="en-US" b="1" dirty="0"/>
              <a:t>Update:</a:t>
            </a:r>
          </a:p>
          <a:p>
            <a:pPr lvl="1"/>
            <a:r>
              <a:rPr lang="en-US" dirty="0"/>
              <a:t>NPS provide specific instructions around photo requirements for federal applications. The same guidelines are used for state applications, and these guidelines will be found on Submittable starting July 1, 2024.</a:t>
            </a:r>
            <a:r>
              <a:rPr lang="en-US" b="1" dirty="0"/>
              <a:t> </a:t>
            </a:r>
          </a:p>
        </p:txBody>
      </p:sp>
    </p:spTree>
    <p:extLst>
      <p:ext uri="{BB962C8B-B14F-4D97-AF65-F5344CB8AC3E}">
        <p14:creationId xmlns:p14="http://schemas.microsoft.com/office/powerpoint/2010/main" val="3433087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43. Virtual tours pilot</a:t>
            </a:r>
          </a:p>
        </p:txBody>
      </p:sp>
      <p:sp>
        <p:nvSpPr>
          <p:cNvPr id="3" name="Content Placeholder 2"/>
          <p:cNvSpPr>
            <a:spLocks noGrp="1"/>
          </p:cNvSpPr>
          <p:nvPr>
            <p:ph idx="1"/>
          </p:nvPr>
        </p:nvSpPr>
        <p:spPr/>
        <p:txBody>
          <a:bodyPr>
            <a:normAutofit fontScale="700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Pilot 360 degree virtual tours as a supplement for photos on projects greater than $275,000 and scoring over 70 points. </a:t>
            </a:r>
          </a:p>
          <a:p>
            <a:pPr lvl="1"/>
            <a:r>
              <a:rPr lang="en-US" dirty="0"/>
              <a:t>Tour vendor would be selected by DED/SHPO to ensure quality. </a:t>
            </a:r>
          </a:p>
          <a:p>
            <a:pPr lvl="1"/>
            <a:r>
              <a:rPr lang="en-US" dirty="0"/>
              <a:t>Pilot would be paid for using agency funds. </a:t>
            </a:r>
          </a:p>
          <a:p>
            <a:pPr lvl="1"/>
            <a:r>
              <a:rPr lang="en-US" dirty="0"/>
              <a:t>During the pilot, applications would still need to submit photos to SHPO, but could elect to additionally participate in the pilot program. </a:t>
            </a:r>
          </a:p>
          <a:p>
            <a:pPr lvl="1"/>
            <a:r>
              <a:rPr lang="en-US" dirty="0"/>
              <a:t>Examples of this software can be found here: https://www.nar.realtor/magazine/real-estate-news/technology/investing-getting-started-in-360-degree-tours </a:t>
            </a:r>
          </a:p>
          <a:p>
            <a:r>
              <a:rPr lang="en-US" b="1" dirty="0"/>
              <a:t>Update:</a:t>
            </a:r>
          </a:p>
          <a:p>
            <a:pPr lvl="1"/>
            <a:r>
              <a:rPr lang="en-US" dirty="0"/>
              <a:t>The review time has decreased significantly so no longer feel like this is a necessary step at this time. </a:t>
            </a:r>
          </a:p>
        </p:txBody>
      </p:sp>
    </p:spTree>
    <p:extLst>
      <p:ext uri="{BB962C8B-B14F-4D97-AF65-F5344CB8AC3E}">
        <p14:creationId xmlns:p14="http://schemas.microsoft.com/office/powerpoint/2010/main" val="2011962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 Project tracking database</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SHPO is currently pursuing options for new project management software.  </a:t>
            </a:r>
          </a:p>
          <a:p>
            <a:pPr lvl="1"/>
            <a:r>
              <a:rPr lang="en-US" dirty="0"/>
              <a:t>This is a long term goal to add to transparency and efficiency. </a:t>
            </a:r>
          </a:p>
          <a:p>
            <a:r>
              <a:rPr lang="en-US" b="1" dirty="0"/>
              <a:t>Update:</a:t>
            </a:r>
          </a:p>
          <a:p>
            <a:pPr lvl="1"/>
            <a:r>
              <a:rPr lang="en-US" dirty="0"/>
              <a:t>SHPO drafted a business plan for a cultural resources information system (CRIS) that is currently under review by ITSD, with the intention of being approved at the June 2024 CGITC meeting and funded in FY26.</a:t>
            </a:r>
          </a:p>
        </p:txBody>
      </p:sp>
    </p:spTree>
    <p:extLst>
      <p:ext uri="{BB962C8B-B14F-4D97-AF65-F5344CB8AC3E}">
        <p14:creationId xmlns:p14="http://schemas.microsoft.com/office/powerpoint/2010/main" val="1257333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45. SHPO webpage</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6">
                    <a:lumMod val="60000"/>
                    <a:lumOff val="40000"/>
                  </a:schemeClr>
                </a:solidFill>
              </a:rPr>
              <a:t>Transparency</a:t>
            </a:r>
          </a:p>
          <a:p>
            <a:r>
              <a:rPr lang="en-US" b="1" dirty="0"/>
              <a:t>Agency</a:t>
            </a:r>
            <a:r>
              <a:rPr lang="en-US" dirty="0"/>
              <a:t>: DNR</a:t>
            </a:r>
          </a:p>
          <a:p>
            <a:pPr marL="0" indent="0">
              <a:buNone/>
            </a:pPr>
            <a:endParaRPr lang="en-US" dirty="0"/>
          </a:p>
          <a:p>
            <a:r>
              <a:rPr lang="en-US" b="1" dirty="0"/>
              <a:t>Recommendation(s): </a:t>
            </a:r>
          </a:p>
          <a:p>
            <a:pPr lvl="1"/>
            <a:r>
              <a:rPr lang="en-US" dirty="0"/>
              <a:t>Create a SHPO website to provide guidance.</a:t>
            </a:r>
          </a:p>
          <a:p>
            <a:r>
              <a:rPr lang="en-US" b="1" dirty="0"/>
              <a:t>Update:</a:t>
            </a:r>
          </a:p>
          <a:p>
            <a:pPr lvl="1"/>
            <a:r>
              <a:rPr lang="en-US" dirty="0"/>
              <a:t>SHPO’s website added a page for Historic Preservation Tax Credits. Additional pages, including FAQs, have been drafted, and MSP Customer Relations program is working to implement them.</a:t>
            </a:r>
            <a:r>
              <a:rPr lang="en-US" b="1" dirty="0"/>
              <a:t> </a:t>
            </a:r>
          </a:p>
        </p:txBody>
      </p:sp>
    </p:spTree>
    <p:extLst>
      <p:ext uri="{BB962C8B-B14F-4D97-AF65-F5344CB8AC3E}">
        <p14:creationId xmlns:p14="http://schemas.microsoft.com/office/powerpoint/2010/main" val="21544800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46. Consultant training</a:t>
            </a:r>
          </a:p>
        </p:txBody>
      </p:sp>
      <p:sp>
        <p:nvSpPr>
          <p:cNvPr id="3" name="Content Placeholder 2"/>
          <p:cNvSpPr>
            <a:spLocks noGrp="1"/>
          </p:cNvSpPr>
          <p:nvPr>
            <p:ph idx="1"/>
          </p:nvPr>
        </p:nvSpPr>
        <p:spPr>
          <a:xfrm>
            <a:off x="838201" y="1836510"/>
            <a:ext cx="10515600" cy="4532392"/>
          </a:xfrm>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Use data to target training for specific preparers and consultants with the aim of improving the quality of applications and shortening process times. </a:t>
            </a:r>
          </a:p>
          <a:p>
            <a:r>
              <a:rPr lang="en-US" b="1" dirty="0"/>
              <a:t>Update:</a:t>
            </a:r>
          </a:p>
          <a:p>
            <a:pPr lvl="1"/>
            <a:r>
              <a:rPr lang="en-US" dirty="0"/>
              <a:t>SHPO has doubled the number of site visits conducted with the result that applicants and consultants are submitting better-quality applications with shorter processing times. SHPO is offering more outreach events regarding tax </a:t>
            </a:r>
            <a:r>
              <a:rPr lang="en-US"/>
              <a:t>credit programs.</a:t>
            </a:r>
            <a:endParaRPr lang="en-US" dirty="0"/>
          </a:p>
        </p:txBody>
      </p:sp>
    </p:spTree>
    <p:extLst>
      <p:ext uri="{BB962C8B-B14F-4D97-AF65-F5344CB8AC3E}">
        <p14:creationId xmlns:p14="http://schemas.microsoft.com/office/powerpoint/2010/main" val="1943936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47. Coordination between DNR/NPS</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Continue holding regular coordination meetings among DNR/NPS reviewers to help ensure communication and management of the programs. (NOTE: This has already been underway for more than a year.) </a:t>
            </a:r>
          </a:p>
          <a:p>
            <a:r>
              <a:rPr lang="en-US" b="1" dirty="0"/>
              <a:t>Update:</a:t>
            </a:r>
          </a:p>
          <a:p>
            <a:pPr lvl="1"/>
            <a:r>
              <a:rPr lang="en-US" dirty="0"/>
              <a:t>SHPO tax credit reviewers meet weekly with NPS reviewers to discuss projects already under review.</a:t>
            </a:r>
          </a:p>
        </p:txBody>
      </p:sp>
    </p:spTree>
    <p:extLst>
      <p:ext uri="{BB962C8B-B14F-4D97-AF65-F5344CB8AC3E}">
        <p14:creationId xmlns:p14="http://schemas.microsoft.com/office/powerpoint/2010/main" val="2117597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48. Coordination between DNR/DED</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Continue holding regular coordination meetings among DNR/DED reviewers to help ensure communication and management of the programs. </a:t>
            </a:r>
          </a:p>
          <a:p>
            <a:r>
              <a:rPr lang="en-US" b="1" dirty="0"/>
              <a:t>Update:</a:t>
            </a:r>
          </a:p>
          <a:p>
            <a:pPr lvl="1"/>
            <a:r>
              <a:rPr lang="en-US" dirty="0"/>
              <a:t>Improved SHPO Guidelines will go live on Submittable on July 1, 2024.</a:t>
            </a:r>
          </a:p>
        </p:txBody>
      </p:sp>
    </p:spTree>
    <p:extLst>
      <p:ext uri="{BB962C8B-B14F-4D97-AF65-F5344CB8AC3E}">
        <p14:creationId xmlns:p14="http://schemas.microsoft.com/office/powerpoint/2010/main" val="1125263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49. Federal/State review process</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Provide Department Director/State Historic Preservation Officer signature delegation authority to APS Section Chief to sign HTC review sheets instead of requiring SHPO Director or Deputy SHPO signatures. </a:t>
            </a:r>
          </a:p>
          <a:p>
            <a:r>
              <a:rPr lang="en-US" b="1" dirty="0"/>
              <a:t>Update:</a:t>
            </a:r>
          </a:p>
          <a:p>
            <a:pPr lvl="1"/>
            <a:r>
              <a:rPr lang="en-US" dirty="0"/>
              <a:t>SHPO implemented this change.</a:t>
            </a:r>
          </a:p>
        </p:txBody>
      </p:sp>
    </p:spTree>
    <p:extLst>
      <p:ext uri="{BB962C8B-B14F-4D97-AF65-F5344CB8AC3E}">
        <p14:creationId xmlns:p14="http://schemas.microsoft.com/office/powerpoint/2010/main" val="3274052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 </a:t>
            </a:r>
            <a:r>
              <a:rPr lang="en-US" dirty="0" err="1"/>
              <a:t>Dashboarding</a:t>
            </a:r>
            <a:endParaRPr lang="en-US" dirty="0"/>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DED and SHPO will jointly develop application based dashboards that illustrate review backlogs and processing times for the state and federal programs. </a:t>
            </a:r>
          </a:p>
          <a:p>
            <a:r>
              <a:rPr lang="en-US" b="1" dirty="0"/>
              <a:t>Update:</a:t>
            </a:r>
          </a:p>
          <a:p>
            <a:pPr lvl="1"/>
            <a:r>
              <a:rPr lang="en-US" dirty="0"/>
              <a:t>A cultural resource information system (CRIS) will enable applicants to check project status online.</a:t>
            </a:r>
          </a:p>
        </p:txBody>
      </p:sp>
    </p:spTree>
    <p:extLst>
      <p:ext uri="{BB962C8B-B14F-4D97-AF65-F5344CB8AC3E}">
        <p14:creationId xmlns:p14="http://schemas.microsoft.com/office/powerpoint/2010/main" val="126509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Hard cost stabilization </a:t>
            </a:r>
            <a:r>
              <a:rPr lang="en-US" dirty="0">
                <a:solidFill>
                  <a:srgbClr val="FF0000"/>
                </a:solidFill>
              </a:rPr>
              <a:t>(Rule)</a:t>
            </a:r>
          </a:p>
        </p:txBody>
      </p:sp>
      <p:sp>
        <p:nvSpPr>
          <p:cNvPr id="3" name="Content Placeholder 2"/>
          <p:cNvSpPr>
            <a:spLocks noGrp="1"/>
          </p:cNvSpPr>
          <p:nvPr>
            <p:ph idx="1"/>
          </p:nvPr>
        </p:nvSpPr>
        <p:spPr/>
        <p:txBody>
          <a:bodyPr>
            <a:normAutofit fontScale="85000" lnSpcReduction="2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Allow hard cost stabilization to coincide with Soft Cost (1 year before approval).  </a:t>
            </a:r>
          </a:p>
          <a:p>
            <a:pPr lvl="1"/>
            <a:r>
              <a:rPr lang="en-US" dirty="0"/>
              <a:t>Must be approval by DED before costs will be allowed. </a:t>
            </a:r>
          </a:p>
          <a:p>
            <a:r>
              <a:rPr lang="en-US" b="1" dirty="0"/>
              <a:t>Update:</a:t>
            </a:r>
          </a:p>
          <a:p>
            <a:pPr lvl="1"/>
            <a:r>
              <a:rPr lang="en-US" dirty="0"/>
              <a:t>Change to submission from approval and has been added to the new rules.   4 CSR 85-5.020 (2)(G)1</a:t>
            </a:r>
          </a:p>
          <a:p>
            <a:pPr lvl="1"/>
            <a:r>
              <a:rPr lang="en-US" dirty="0"/>
              <a:t>Will allow up to 10% of the hard cost QRE for stabilization. This will be up to the applicant what is needed for stabilization.  The applicant will be required to sign an attestation at the time they submit cost certifications stating the hard cost QRE’s paid 1 year prior to applying are for stabilization.</a:t>
            </a:r>
          </a:p>
          <a:p>
            <a:endParaRPr lang="en-US" dirty="0"/>
          </a:p>
        </p:txBody>
      </p:sp>
    </p:spTree>
    <p:extLst>
      <p:ext uri="{BB962C8B-B14F-4D97-AF65-F5344CB8AC3E}">
        <p14:creationId xmlns:p14="http://schemas.microsoft.com/office/powerpoint/2010/main" val="4035295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Onboarding new staff</a:t>
            </a:r>
          </a:p>
        </p:txBody>
      </p:sp>
      <p:sp>
        <p:nvSpPr>
          <p:cNvPr id="3" name="Content Placeholder 2"/>
          <p:cNvSpPr>
            <a:spLocks noGrp="1"/>
          </p:cNvSpPr>
          <p:nvPr>
            <p:ph idx="1"/>
          </p:nvPr>
        </p:nvSpPr>
        <p:spPr/>
        <p:txBody>
          <a:bodyPr>
            <a:normAutofit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DNR</a:t>
            </a:r>
          </a:p>
          <a:p>
            <a:pPr marL="0" indent="0">
              <a:buNone/>
            </a:pPr>
            <a:endParaRPr lang="en-US" dirty="0"/>
          </a:p>
          <a:p>
            <a:r>
              <a:rPr lang="en-US" b="1" dirty="0"/>
              <a:t>Recommendation(s): </a:t>
            </a:r>
          </a:p>
          <a:p>
            <a:pPr lvl="1"/>
            <a:r>
              <a:rPr lang="en-US" dirty="0"/>
              <a:t>Create onboarding procedures, including training videos and update standard operating procedures for HTC process. </a:t>
            </a:r>
          </a:p>
          <a:p>
            <a:r>
              <a:rPr lang="en-US" b="1" dirty="0"/>
              <a:t>Update:</a:t>
            </a:r>
          </a:p>
          <a:p>
            <a:pPr lvl="1"/>
            <a:r>
              <a:rPr lang="en-US" dirty="0"/>
              <a:t>The National Park Service provides publications and training videos for new HTC reviewers, which is required training. Standard operating procedures are regularly updated.</a:t>
            </a:r>
          </a:p>
        </p:txBody>
      </p:sp>
    </p:spTree>
    <p:extLst>
      <p:ext uri="{BB962C8B-B14F-4D97-AF65-F5344CB8AC3E}">
        <p14:creationId xmlns:p14="http://schemas.microsoft.com/office/powerpoint/2010/main" val="2647776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Questions?</a:t>
            </a:r>
          </a:p>
        </p:txBody>
      </p:sp>
    </p:spTree>
    <p:extLst>
      <p:ext uri="{BB962C8B-B14F-4D97-AF65-F5344CB8AC3E}">
        <p14:creationId xmlns:p14="http://schemas.microsoft.com/office/powerpoint/2010/main" val="274350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One application for phased projects </a:t>
            </a:r>
            <a:r>
              <a:rPr lang="en-US" sz="4000" dirty="0">
                <a:solidFill>
                  <a:srgbClr val="FF0000"/>
                </a:solidFill>
              </a:rPr>
              <a:t>(Rule)</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4">
                    <a:lumMod val="60000"/>
                    <a:lumOff val="40000"/>
                  </a:schemeClr>
                </a:solidFill>
              </a:rPr>
              <a:t>Efficiency</a:t>
            </a:r>
          </a:p>
          <a:p>
            <a:r>
              <a:rPr lang="en-US" b="1" dirty="0"/>
              <a:t>Agency</a:t>
            </a:r>
            <a:r>
              <a:rPr lang="en-US" dirty="0"/>
              <a:t>: DED</a:t>
            </a:r>
          </a:p>
          <a:p>
            <a:pPr marL="0" indent="0">
              <a:buNone/>
            </a:pPr>
            <a:endParaRPr lang="en-US" dirty="0"/>
          </a:p>
          <a:p>
            <a:r>
              <a:rPr lang="en-US" b="1" dirty="0"/>
              <a:t>Recommendation(s): </a:t>
            </a:r>
          </a:p>
          <a:p>
            <a:pPr lvl="1"/>
            <a:r>
              <a:rPr lang="en-US" dirty="0"/>
              <a:t>Allow applicants to submit one preliminary application in Submittable for all phases of a project.  </a:t>
            </a:r>
          </a:p>
          <a:p>
            <a:r>
              <a:rPr lang="en-US" b="1" dirty="0"/>
              <a:t>Update:  </a:t>
            </a:r>
          </a:p>
          <a:p>
            <a:pPr lvl="1"/>
            <a:r>
              <a:rPr lang="en-US" dirty="0"/>
              <a:t>This has been added to the new rules.  4 CSR 85-5.080 (1)(B)</a:t>
            </a:r>
          </a:p>
          <a:p>
            <a:pPr lvl="1"/>
            <a:r>
              <a:rPr lang="en-US" dirty="0"/>
              <a:t>Submittable has been updated and will be available July 1 to allow one </a:t>
            </a:r>
            <a:r>
              <a:rPr lang="en-US" dirty="0">
                <a:solidFill>
                  <a:schemeClr val="tx1"/>
                </a:solidFill>
              </a:rPr>
              <a:t>preliminary</a:t>
            </a:r>
            <a:r>
              <a:rPr lang="en-US" dirty="0"/>
              <a:t> application for all phases.</a:t>
            </a:r>
          </a:p>
        </p:txBody>
      </p:sp>
    </p:spTree>
    <p:extLst>
      <p:ext uri="{BB962C8B-B14F-4D97-AF65-F5344CB8AC3E}">
        <p14:creationId xmlns:p14="http://schemas.microsoft.com/office/powerpoint/2010/main" val="295732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Property eligibility </a:t>
            </a:r>
          </a:p>
        </p:txBody>
      </p:sp>
      <p:sp>
        <p:nvSpPr>
          <p:cNvPr id="3" name="Content Placeholder 2"/>
          <p:cNvSpPr>
            <a:spLocks noGrp="1"/>
          </p:cNvSpPr>
          <p:nvPr>
            <p:ph idx="1"/>
          </p:nvPr>
        </p:nvSpPr>
        <p:spPr/>
        <p:txBody>
          <a:bodyPr>
            <a:normAutofit/>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Require National Register listing before final issuance rather than prior to preliminary approval. </a:t>
            </a:r>
          </a:p>
          <a:p>
            <a:r>
              <a:rPr lang="en-US" b="1" dirty="0"/>
              <a:t>Update: </a:t>
            </a:r>
          </a:p>
          <a:p>
            <a:pPr lvl="1"/>
            <a:r>
              <a:rPr lang="en-US" dirty="0">
                <a:solidFill>
                  <a:schemeClr val="tx1"/>
                </a:solidFill>
              </a:rPr>
              <a:t>This requires a statute change and is in the new HB2062 that is waiting on the Governor’s signature.</a:t>
            </a:r>
            <a:endParaRPr lang="en-US" strike="sngStrike" dirty="0">
              <a:solidFill>
                <a:schemeClr val="tx1"/>
              </a:solidFill>
            </a:endParaRPr>
          </a:p>
        </p:txBody>
      </p:sp>
    </p:spTree>
    <p:extLst>
      <p:ext uri="{BB962C8B-B14F-4D97-AF65-F5344CB8AC3E}">
        <p14:creationId xmlns:p14="http://schemas.microsoft.com/office/powerpoint/2010/main" val="387714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Occupancy scoring</a:t>
            </a:r>
          </a:p>
        </p:txBody>
      </p:sp>
      <p:sp>
        <p:nvSpPr>
          <p:cNvPr id="3" name="Content Placeholder 2"/>
          <p:cNvSpPr>
            <a:spLocks noGrp="1"/>
          </p:cNvSpPr>
          <p:nvPr>
            <p:ph idx="1"/>
          </p:nvPr>
        </p:nvSpPr>
        <p:spPr/>
        <p:txBody>
          <a:bodyPr>
            <a:normAutofit fontScale="92500" lnSpcReduction="10000"/>
          </a:bodyPr>
          <a:lstStyle/>
          <a:p>
            <a:r>
              <a:rPr lang="en-US" b="1" dirty="0"/>
              <a:t>Theme</a:t>
            </a:r>
            <a:r>
              <a:rPr lang="en-US" dirty="0"/>
              <a:t>: </a:t>
            </a:r>
            <a:r>
              <a:rPr lang="en-US" b="1" dirty="0">
                <a:solidFill>
                  <a:schemeClr val="accent5">
                    <a:lumMod val="60000"/>
                    <a:lumOff val="40000"/>
                  </a:schemeClr>
                </a:solidFill>
              </a:rPr>
              <a:t>Consistency</a:t>
            </a:r>
          </a:p>
          <a:p>
            <a:r>
              <a:rPr lang="en-US" b="1" dirty="0"/>
              <a:t>Agency</a:t>
            </a:r>
            <a:r>
              <a:rPr lang="en-US" dirty="0"/>
              <a:t>: DED</a:t>
            </a:r>
          </a:p>
          <a:p>
            <a:pPr marL="0" indent="0">
              <a:buNone/>
            </a:pPr>
            <a:endParaRPr lang="en-US" dirty="0"/>
          </a:p>
          <a:p>
            <a:r>
              <a:rPr lang="en-US" b="1" dirty="0"/>
              <a:t>Recommendation(s): </a:t>
            </a:r>
          </a:p>
          <a:p>
            <a:pPr lvl="1"/>
            <a:r>
              <a:rPr lang="en-US" dirty="0"/>
              <a:t>Revise scoring around occupancy to allow more points for partially occupied buildings. </a:t>
            </a:r>
          </a:p>
          <a:p>
            <a:r>
              <a:rPr lang="en-US" b="1" dirty="0"/>
              <a:t>Update:</a:t>
            </a:r>
          </a:p>
          <a:p>
            <a:pPr lvl="1"/>
            <a:r>
              <a:rPr lang="en-US" dirty="0"/>
              <a:t>New administration would like more information and is asking for stakeholders to collect data for costs associated with the loss from being vacant. </a:t>
            </a:r>
          </a:p>
          <a:p>
            <a:pPr lvl="2"/>
            <a:r>
              <a:rPr lang="en-US" dirty="0"/>
              <a:t>Will revisit in FY25</a:t>
            </a:r>
          </a:p>
        </p:txBody>
      </p:sp>
    </p:spTree>
    <p:extLst>
      <p:ext uri="{BB962C8B-B14F-4D97-AF65-F5344CB8AC3E}">
        <p14:creationId xmlns:p14="http://schemas.microsoft.com/office/powerpoint/2010/main" val="228413007"/>
      </p:ext>
    </p:extLst>
  </p:cSld>
  <p:clrMapOvr>
    <a:masterClrMapping/>
  </p:clrMapOvr>
</p:sld>
</file>

<file path=ppt/theme/theme1.xml><?xml version="1.0" encoding="utf-8"?>
<a:theme xmlns:a="http://schemas.openxmlformats.org/drawingml/2006/main" name="Content Slides">
  <a:themeElements>
    <a:clrScheme name="Custom 11">
      <a:dk1>
        <a:srgbClr val="3E3F3E"/>
      </a:dk1>
      <a:lt1>
        <a:srgbClr val="FFFFFF"/>
      </a:lt1>
      <a:dk2>
        <a:srgbClr val="212B4C"/>
      </a:dk2>
      <a:lt2>
        <a:srgbClr val="FEFFFF"/>
      </a:lt2>
      <a:accent1>
        <a:srgbClr val="74AA57"/>
      </a:accent1>
      <a:accent2>
        <a:srgbClr val="FFED01"/>
      </a:accent2>
      <a:accent3>
        <a:srgbClr val="C00000"/>
      </a:accent3>
      <a:accent4>
        <a:srgbClr val="77339D"/>
      </a:accent4>
      <a:accent5>
        <a:srgbClr val="0CBEDE"/>
      </a:accent5>
      <a:accent6>
        <a:srgbClr val="F79709"/>
      </a:accent6>
      <a:hlink>
        <a:srgbClr val="0CBEDE"/>
      </a:hlink>
      <a:folHlink>
        <a:srgbClr val="74AA5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we are" id="{6FE23475-A0F8-4264-A269-C27019474664}" vid="{9A5B8F45-9D8A-444C-A317-6C690C854E3B}"/>
    </a:ext>
  </a:extLst>
</a:theme>
</file>

<file path=ppt/theme/theme2.xml><?xml version="1.0" encoding="utf-8"?>
<a:theme xmlns:a="http://schemas.openxmlformats.org/drawingml/2006/main" name="1_Content Slides">
  <a:themeElements>
    <a:clrScheme name="Custom 4">
      <a:dk1>
        <a:srgbClr val="212B4C"/>
      </a:dk1>
      <a:lt1>
        <a:srgbClr val="FFFFFF"/>
      </a:lt1>
      <a:dk2>
        <a:srgbClr val="3E3F3E"/>
      </a:dk2>
      <a:lt2>
        <a:srgbClr val="FEFFFF"/>
      </a:lt2>
      <a:accent1>
        <a:srgbClr val="E5FAFD"/>
      </a:accent1>
      <a:accent2>
        <a:srgbClr val="0CBEDE"/>
      </a:accent2>
      <a:accent3>
        <a:srgbClr val="74AA57"/>
      </a:accent3>
      <a:accent4>
        <a:srgbClr val="3E3F3E"/>
      </a:accent4>
      <a:accent5>
        <a:srgbClr val="38803E"/>
      </a:accent5>
      <a:accent6>
        <a:srgbClr val="CBCAC9"/>
      </a:accent6>
      <a:hlink>
        <a:srgbClr val="3C78F8"/>
      </a:hlink>
      <a:folHlink>
        <a:srgbClr val="2179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PowerPoint-Template-2" id="{9A9141F9-D1D7-4CEA-AB58-35D3E67A3FED}" vid="{04706728-007D-46CD-9F4D-BE4426D6C1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7C4FC27E24CD479B6B98AF5B5D1EF1" ma:contentTypeVersion="5" ma:contentTypeDescription="Create a new document." ma:contentTypeScope="" ma:versionID="37d54a436ea6ac4d226b00274f88dfd0">
  <xsd:schema xmlns:xsd="http://www.w3.org/2001/XMLSchema" xmlns:xs="http://www.w3.org/2001/XMLSchema" xmlns:p="http://schemas.microsoft.com/office/2006/metadata/properties" xmlns:ns3="2c5c84f0-7fd0-45f3-9bc3-bbd0ab13cafc" targetNamespace="http://schemas.microsoft.com/office/2006/metadata/properties" ma:root="true" ma:fieldsID="35eb462390c39e8ce7f60c9ddd992a25" ns3:_="">
    <xsd:import namespace="2c5c84f0-7fd0-45f3-9bc3-bbd0ab13caf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5c84f0-7fd0-45f3-9bc3-bbd0ab13c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63DEF-B521-4AB6-B999-9DE51FC73EBD}">
  <ds:schemaRefs>
    <ds:schemaRef ds:uri="http://schemas.microsoft.com/sharepoint/v3/contenttype/forms"/>
  </ds:schemaRefs>
</ds:datastoreItem>
</file>

<file path=customXml/itemProps2.xml><?xml version="1.0" encoding="utf-8"?>
<ds:datastoreItem xmlns:ds="http://schemas.openxmlformats.org/officeDocument/2006/customXml" ds:itemID="{F5088FBF-287D-4226-B319-33D9E1EA5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5c84f0-7fd0-45f3-9bc3-bbd0ab13c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9BBC5B-067D-44BB-A51B-AE243701D92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c5c84f0-7fd0-45f3-9bc3-bbd0ab13caf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DED PowerPoint Template</Template>
  <TotalTime>47953</TotalTime>
  <Words>3610</Words>
  <Application>Microsoft Office PowerPoint</Application>
  <PresentationFormat>Widescreen</PresentationFormat>
  <Paragraphs>474</Paragraphs>
  <Slides>61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Arial</vt:lpstr>
      <vt:lpstr>Calibri</vt:lpstr>
      <vt:lpstr>Century Gothic</vt:lpstr>
      <vt:lpstr>Content Slides</vt:lpstr>
      <vt:lpstr>1_Content Slides</vt:lpstr>
      <vt:lpstr>HTC Improvement Initiative Updates</vt:lpstr>
      <vt:lpstr>Agenda</vt:lpstr>
      <vt:lpstr>Initiative Goals and End Results</vt:lpstr>
      <vt:lpstr>Primary Recurring Themes:</vt:lpstr>
      <vt:lpstr>PowerPoint Presentation</vt:lpstr>
      <vt:lpstr>1. Hard cost stabilization (Rule)</vt:lpstr>
      <vt:lpstr>2. One application for phased projects (Rule)</vt:lpstr>
      <vt:lpstr>3. Property eligibility </vt:lpstr>
      <vt:lpstr>4. Occupancy scoring</vt:lpstr>
      <vt:lpstr>5. Distressed area scoring (Rule)</vt:lpstr>
      <vt:lpstr>6. Local impact analysis (Rule)</vt:lpstr>
      <vt:lpstr>7. Scoring tiers (Rule)</vt:lpstr>
      <vt:lpstr>8. Batching applications</vt:lpstr>
      <vt:lpstr>9. Conditional authorization (Rule)</vt:lpstr>
      <vt:lpstr>10. Electronic submission (Rule)</vt:lpstr>
      <vt:lpstr>11. Postmark date (Rule)</vt:lpstr>
      <vt:lpstr>12. Lottery process (Rule)</vt:lpstr>
      <vt:lpstr>13. Cycle dates (Rule)</vt:lpstr>
      <vt:lpstr>14. Cycle structure (Rule)</vt:lpstr>
      <vt:lpstr>15. Concurrent cap authorization (Rule)</vt:lpstr>
      <vt:lpstr>16. SHPO consultation (large projects)</vt:lpstr>
      <vt:lpstr>17. SHPO consultation (small projects)</vt:lpstr>
      <vt:lpstr>18. Consultation opportunities</vt:lpstr>
      <vt:lpstr>PowerPoint Presentation</vt:lpstr>
      <vt:lpstr>19. Amendment procedures</vt:lpstr>
      <vt:lpstr>20. Amendment form</vt:lpstr>
      <vt:lpstr>21. Federal/State combined review process</vt:lpstr>
      <vt:lpstr>22. State only review process</vt:lpstr>
      <vt:lpstr>PowerPoint Presentation</vt:lpstr>
      <vt:lpstr>23. Final application checklist</vt:lpstr>
      <vt:lpstr>24. Developer fee form (Rule)</vt:lpstr>
      <vt:lpstr>25. Cost certification auditing</vt:lpstr>
      <vt:lpstr>26. 3rd party CPA review (Rule)</vt:lpstr>
      <vt:lpstr>27. Overhead &amp; profit fees (Rule)</vt:lpstr>
      <vt:lpstr>PowerPoint Presentation</vt:lpstr>
      <vt:lpstr>28. Excess credit application checklist</vt:lpstr>
      <vt:lpstr>29. Rescoring excess credit applications (Rule)</vt:lpstr>
      <vt:lpstr>30. Excess credit priority (Rule)</vt:lpstr>
      <vt:lpstr>PowerPoint Presentation</vt:lpstr>
      <vt:lpstr>31. Federal/State combined applications</vt:lpstr>
      <vt:lpstr>32. State forms consistency with Federal</vt:lpstr>
      <vt:lpstr>33. Denial of incomplete applications (Rule)</vt:lpstr>
      <vt:lpstr>34. Authorization/Issuance clarity (Rule)</vt:lpstr>
      <vt:lpstr>35. DED HTC webpage</vt:lpstr>
      <vt:lpstr>36. State vs. Federal determinations</vt:lpstr>
      <vt:lpstr>37. NPS review sheets</vt:lpstr>
      <vt:lpstr>38. Synchronize Federal &amp; State review sheets</vt:lpstr>
      <vt:lpstr>39. SHPO review order</vt:lpstr>
      <vt:lpstr>40. Consistency among reviewers</vt:lpstr>
      <vt:lpstr>41. Incomplete applications</vt:lpstr>
      <vt:lpstr>42. Photo quality</vt:lpstr>
      <vt:lpstr>43. Virtual tours pilot</vt:lpstr>
      <vt:lpstr>44. Project tracking database</vt:lpstr>
      <vt:lpstr>45. SHPO webpage</vt:lpstr>
      <vt:lpstr>46. Consultant training</vt:lpstr>
      <vt:lpstr>47. Coordination between DNR/NPS</vt:lpstr>
      <vt:lpstr>48. Coordination between DNR/DED</vt:lpstr>
      <vt:lpstr>49. Federal/State review process</vt:lpstr>
      <vt:lpstr>50. Dashboarding</vt:lpstr>
      <vt:lpstr>51. Onboarding new staff</vt:lpstr>
      <vt:lpstr>PowerPoint Presentation</vt:lpstr>
    </vt:vector>
  </TitlesOfParts>
  <Manager/>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HTC Improvement Initiative</dc:title>
  <dc:subject/>
  <dc:creator>Kost, Maggie</dc:creator>
  <cp:keywords/>
  <dc:description/>
  <cp:lastModifiedBy>Wade, Cathy</cp:lastModifiedBy>
  <cp:revision>122</cp:revision>
  <cp:lastPrinted>2023-03-06T16:53:39Z</cp:lastPrinted>
  <dcterms:created xsi:type="dcterms:W3CDTF">2023-01-21T17:25:53Z</dcterms:created>
  <dcterms:modified xsi:type="dcterms:W3CDTF">2024-06-21T16:00:26Z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0x010100127C4FC27E24CD479B6B98AF5B5D1EF1</vt:lpwstr>
  </property>
</Properties>
</file>