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2" r:id="rId2"/>
    <p:sldMasterId id="2147483664" r:id="rId3"/>
    <p:sldMasterId id="2147483668" r:id="rId4"/>
    <p:sldMasterId id="2147483681" r:id="rId5"/>
    <p:sldMasterId id="2147483690" r:id="rId6"/>
    <p:sldMasterId id="2147483701" r:id="rId7"/>
    <p:sldMasterId id="2147483709" r:id="rId8"/>
  </p:sldMasterIdLst>
  <p:sldIdLst>
    <p:sldId id="256" r:id="rId9"/>
    <p:sldId id="257" r:id="rId10"/>
    <p:sldId id="267" r:id="rId11"/>
    <p:sldId id="259" r:id="rId12"/>
    <p:sldId id="268" r:id="rId13"/>
    <p:sldId id="265" r:id="rId14"/>
    <p:sldId id="261" r:id="rId15"/>
    <p:sldId id="263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F08133-C199-D7F7-6BDC-3D5A394CB221}" name="Froemsdorf, Kim" initials="FK" userId="S::froemk@ads.state.mo.us::af31ced1-0aa0-4395-b857-e5dcf8930d2f" providerId="AD"/>
  <p188:author id="{40A4648D-6131-61F8-990B-D7F2CCC68540}" name="Geske, Amanda" initials="GA" userId="S::geskea@ads.state.mo.us::5f473217-9c06-4514-807c-b7a11fb047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405"/>
  </p:normalViewPr>
  <p:slideViewPr>
    <p:cSldViewPr snapToGrid="0" snapToObjects="1">
      <p:cViewPr varScale="1">
        <p:scale>
          <a:sx n="102" d="100"/>
          <a:sy n="102" d="100"/>
        </p:scale>
        <p:origin x="13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microsoft.com/office/2018/10/relationships/authors" Target="authors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EBAC5-B4A4-AA47-ADBE-6F2669443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962" y="1122363"/>
            <a:ext cx="9897762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C1B39D-16A7-F04E-8233-993530263F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0962" y="3602038"/>
            <a:ext cx="9897762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14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C9782-B08E-4643-8906-13699E63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4DEA4-4C2D-2547-A0B9-2CB47C1BF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88964-7610-664F-8B7F-DE12C0AB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8C5A0-4BC9-2E45-954E-E55AE8F3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CE3B7-397C-7B4B-B04A-FD1DE6843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D582095A-7902-3D43-9974-B3F539F1D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96764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6178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440F7-90D0-6549-85C9-CB19B947E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578154-544E-A443-A745-12EA43A71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F46A-AD5E-624C-91E1-44365F562CB7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1CF42B-0F69-9445-8442-7C2667A8C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E7D806-5832-0B47-A915-06AB24F1D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AE5B-B4CA-814A-9B2F-FF9705939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14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AA68F-76CC-E840-B133-1393119DF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F46A-AD5E-624C-91E1-44365F562CB7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AE0CF3-8A8E-EB48-9E2E-A21178DB2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A55233-A3DD-0C46-B4C6-E38B14CB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AE5B-B4CA-814A-9B2F-FF9705939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10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732E9-B5AB-4844-B248-6D3EE003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8187"/>
            <a:ext cx="10515600" cy="771697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D279B4-2E93-2E4A-9834-2F6DA511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F46A-AD5E-624C-91E1-44365F562CB7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749B09-9905-094A-BCC1-266FD1D1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091BA-5AD6-AB47-ADA0-7C0BB2B1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9AE5B-B4CA-814A-9B2F-FF9705939BE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9372AADC-80D3-3246-B92C-4EAC8815F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1680519"/>
            <a:ext cx="10517188" cy="418053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11001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49243-DB25-FA44-9464-09326C0E3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DE7D-6ADC-6241-9FE1-FE5D970ABFDC}" type="datetimeFigureOut">
              <a:rPr lang="en-US" smtClean="0"/>
              <a:pPr/>
              <a:t>2/23/2024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E7C6D-2B17-8243-A527-D8EC13E51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5E623-4654-514C-BC72-D635B669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79BE-A5AC-CF4D-B3E5-76B0C20177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711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8E867-8F5B-3548-888A-8294EA54B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F1DF1-19BC-5340-8309-81B2E3CFE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EB4FF-4B39-2442-8B95-43039EB09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144BF-1C68-4E44-B83B-963DBBE3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DE7D-6ADC-6241-9FE1-FE5D970ABFD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FEFB8-E074-7848-B213-CB6ECDEB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FDE33-437B-3349-9787-C6DCEFE1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79BE-A5AC-CF4D-B3E5-76B0C2017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15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0B5E3-2AD7-0E4C-BA7C-3D8D9A8BC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44" y="87601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85CA9A-D25F-694A-B0AC-4D250411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DE7D-6ADC-6241-9FE1-FE5D970ABFD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6FC5BE-0A03-F443-999E-194C9282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FF1E1-7CE4-F041-9941-AC97CE52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79BE-A5AC-CF4D-B3E5-76B0C201770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DB642D-0668-D245-9F8F-960A03267498}"/>
              </a:ext>
            </a:extLst>
          </p:cNvPr>
          <p:cNvSpPr/>
          <p:nvPr userDrawn="1"/>
        </p:nvSpPr>
        <p:spPr>
          <a:xfrm>
            <a:off x="4397240" y="1418458"/>
            <a:ext cx="3440472" cy="455483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100A39-E02C-094B-B97B-563A62FC4C55}"/>
              </a:ext>
            </a:extLst>
          </p:cNvPr>
          <p:cNvSpPr/>
          <p:nvPr userDrawn="1"/>
        </p:nvSpPr>
        <p:spPr>
          <a:xfrm>
            <a:off x="706498" y="1413165"/>
            <a:ext cx="3440472" cy="455483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ADBDAE-F3CC-4746-A1C8-45FE3182652C}"/>
              </a:ext>
            </a:extLst>
          </p:cNvPr>
          <p:cNvSpPr/>
          <p:nvPr userDrawn="1"/>
        </p:nvSpPr>
        <p:spPr>
          <a:xfrm>
            <a:off x="8078591" y="1413164"/>
            <a:ext cx="3440472" cy="4554831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3DB069-741C-AC46-8AD4-B833B45FDED1}"/>
              </a:ext>
            </a:extLst>
          </p:cNvPr>
          <p:cNvSpPr/>
          <p:nvPr userDrawn="1"/>
        </p:nvSpPr>
        <p:spPr>
          <a:xfrm>
            <a:off x="901142" y="1876303"/>
            <a:ext cx="3036826" cy="3883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3DE005-6717-044D-8E10-379C18D30C29}"/>
              </a:ext>
            </a:extLst>
          </p:cNvPr>
          <p:cNvSpPr/>
          <p:nvPr userDrawn="1"/>
        </p:nvSpPr>
        <p:spPr>
          <a:xfrm>
            <a:off x="4601547" y="1876303"/>
            <a:ext cx="3036826" cy="3883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C52A9A-32CA-F749-8A25-C83CDD236D93}"/>
              </a:ext>
            </a:extLst>
          </p:cNvPr>
          <p:cNvSpPr/>
          <p:nvPr userDrawn="1"/>
        </p:nvSpPr>
        <p:spPr>
          <a:xfrm>
            <a:off x="8280414" y="1876303"/>
            <a:ext cx="3036826" cy="3886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52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940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315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1796-BCF3-334B-9673-388F54FE3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7395" y="1122363"/>
            <a:ext cx="1013254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B82F3B-D46D-9C49-BB37-6CAC15C50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7395" y="3602038"/>
            <a:ext cx="10132539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2517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A12FF-9751-024F-ADD7-BE652608D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78397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9B6AD-6632-F34C-BDFB-81E6A6ED6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58122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02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84A7F-0DA6-A742-BD26-5E46EFDCB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2B70D-4969-4141-9723-DD7CE75FC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AD52A-03F1-7844-B3F9-DFAB0C6D6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14809-C6BA-0744-A2AE-A4881FAD0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EF9C9-0295-E548-89CA-F0827BD42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0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BC060-4FA2-2249-AD5E-DD2363CDD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2BBDF-8CE0-DB4E-B65F-FC724A3C7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674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729D7-369B-8842-993B-FE3F10577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674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0D39-A56E-084D-B579-AA9AF990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A9918-C667-A549-A1F6-88773952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15FBB-9E2A-BB4E-8D70-B01B8043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6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4DC37-F846-0F4D-8218-ED2C66CCF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4BAB9-B181-8C40-99F7-53E917B22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D0E3B-0DE2-6A4E-9363-00F300A42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126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9DF0EE-2AA4-0646-BAB4-288A00370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4A283-874C-734B-87BD-E99586B4C5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126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56DAC1-E0AC-214B-A6C9-8D9992A52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120D6D-6449-2940-96FD-51511E713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C54FE-8E8A-3A4D-8160-3E98BF5E2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0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EC7631-E12F-4142-9533-EF43D0948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600E23-F88E-174F-99E0-80D29B0CB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F15139-E127-A544-9BE3-55F79F64E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4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328FF-238F-1E43-94BA-AAF96FFAE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00AEAC-C33F-B447-B32E-920D1983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D5B787-8B8C-CB4F-9878-47829D539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36722-6583-C94B-8756-79545A9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3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C9782-B08E-4643-8906-13699E63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1340"/>
            <a:ext cx="10514012" cy="77229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54B4-A1D5-7546-A53B-8E33A3514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19881"/>
            <a:ext cx="6172200" cy="444843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4DEA4-4C2D-2547-A0B9-2CB47C1BF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19881"/>
            <a:ext cx="3932237" cy="4448433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88964-7610-664F-8B7F-DE12C0AB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5620-9EDC-234B-B472-A831CB557BAA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8C5A0-4BC9-2E45-954E-E55AE8F3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CE3B7-397C-7B4B-B04A-FD1DE6843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13" Type="http://schemas.openxmlformats.org/officeDocument/2006/relationships/image" Target="../media/image8.sv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6.svg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5" Type="http://schemas.openxmlformats.org/officeDocument/2006/relationships/image" Target="../media/image9.jpg"/><Relationship Id="rId4" Type="http://schemas.openxmlformats.org/officeDocument/2006/relationships/theme" Target="../theme/theme5.xml"/><Relationship Id="rId9" Type="http://schemas.openxmlformats.org/officeDocument/2006/relationships/image" Target="../media/image8.sv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image" Target="../media/image10.jpg"/><Relationship Id="rId4" Type="http://schemas.openxmlformats.org/officeDocument/2006/relationships/theme" Target="../theme/theme6.xml"/><Relationship Id="rId9" Type="http://schemas.openxmlformats.org/officeDocument/2006/relationships/image" Target="../media/image8.sv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834187-4CF8-B246-A957-F2C395D4A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2564D-1EEC-F345-AFD9-2ACDDF434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9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278C3B-ACC0-B640-BCC4-6A189D545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E69AF-68CE-7248-A21F-E30BC9AD8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601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5A9CD3-6143-0D48-B651-5E78597D8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58C72-E714-9E43-AA68-ACD5EE36E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AC148-9570-8342-B034-858011633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B5B13-CBB4-9F45-B75A-EF548741E658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EC834-5BBD-204A-9272-4B0BFC0A0D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D7C97-7B17-4345-8DEC-92567FF65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186C-F592-7F47-92E8-62F1E000B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7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DB9BAB-6510-084A-B96E-D5B24CE95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409"/>
            <a:ext cx="10515600" cy="7762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196E4-6DD7-8A4F-949B-C023A8682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19881"/>
            <a:ext cx="10515600" cy="4522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94A48-8D34-7044-855E-AE00B9260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91482" y="6282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D5620-9EDC-234B-B472-A831CB557BAA}" type="datetimeFigureOut">
              <a:rPr lang="en-US" smtClean="0"/>
              <a:t>2/23/2024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8BED3-4309-AD4C-A13E-4EF7201F7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55957" y="6282208"/>
            <a:ext cx="46090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AD311-0BD0-FB48-B267-AD8EF4906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6302" y="6282208"/>
            <a:ext cx="4674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4599-41CE-F548-B12D-3BC3B7F9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6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2" r:id="rId2"/>
    <p:sldLayoutId id="2147483673" r:id="rId3"/>
    <p:sldLayoutId id="2147483675" r:id="rId4"/>
    <p:sldLayoutId id="2147483674" r:id="rId5"/>
    <p:sldLayoutId id="2147483676" r:id="rId6"/>
    <p:sldLayoutId id="214748368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Tx/>
        <a:buBlip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3B373A-A567-0344-A627-878ABAB0B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513"/>
            <a:ext cx="10515600" cy="6377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AA3E7-2989-A74C-8AE7-F1B4391D1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18735"/>
            <a:ext cx="10515600" cy="4361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94BF5-7A09-6145-92FA-72D56AF520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27870" y="636870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8E1F46A-AD5E-624C-91E1-44365F562CB7}" type="datetimeFigureOut">
              <a:rPr lang="en-US" smtClean="0"/>
              <a:pPr/>
              <a:t>2/23/2024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F849F-6989-4E4C-87DA-847752B3F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16827" y="639101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D7773-040F-B14B-BC1D-D52D3E8DE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7384" y="6368707"/>
            <a:ext cx="776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199AE5B-B4CA-814A-9B2F-FF9705939B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34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Tx/>
        <a:buBlip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86515D-5186-D14E-9E21-5BFDB28D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843"/>
            <a:ext cx="10515600" cy="9122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A983F-D08B-DA48-BABA-0786EA556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69308"/>
            <a:ext cx="10515600" cy="4607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B5684-A74A-A043-873A-C61352266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09454" y="60240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4DE7D-6ADC-6241-9FE1-FE5D970ABFDC}" type="datetimeFigureOut">
              <a:rPr lang="en-US" smtClean="0"/>
              <a:pPr/>
              <a:t>2/23/2024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32407-38EF-654E-9312-EE76DCEC1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4065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6A3CD-D145-B940-B47E-553408ED5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72800" y="6406550"/>
            <a:ext cx="4798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D279BE-A5AC-CF4D-B3E5-76B0C20177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440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9" r:id="rId2"/>
    <p:sldLayoutId id="214748370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Tx/>
        <a:buBlip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69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92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Bradley.clark@ded.mo.gov" TargetMode="External"/><Relationship Id="rId3" Type="http://schemas.openxmlformats.org/officeDocument/2006/relationships/hyperlink" Target="mailto:Joshua.hamann@ded.mo.gov" TargetMode="External"/><Relationship Id="rId7" Type="http://schemas.openxmlformats.org/officeDocument/2006/relationships/hyperlink" Target="mailto:Amy.Niekamp@ded.mo.gov" TargetMode="External"/><Relationship Id="rId2" Type="http://schemas.openxmlformats.org/officeDocument/2006/relationships/hyperlink" Target="mailto:Amanda.geske@ded.mo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loria.noble@ded.mo.gov" TargetMode="External"/><Relationship Id="rId5" Type="http://schemas.openxmlformats.org/officeDocument/2006/relationships/hyperlink" Target="mailto:Adrian.Przezdziecki@ded.mo.gov" TargetMode="External"/><Relationship Id="rId4" Type="http://schemas.openxmlformats.org/officeDocument/2006/relationships/hyperlink" Target="mailto:oshua.hamann@ded.mo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ed.mo.gov/media/file/request-payment-checklist-cr-tourism-and-workforce-developmen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6EBE-FF6E-AA4A-8FCE-FE0E43B4E3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REQUEST FOR PAYMENT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11FF7-6DA9-0F43-9F3B-5A6C3268C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Helpful Advice &amp; Directions</a:t>
            </a:r>
          </a:p>
          <a:p>
            <a:endParaRPr lang="en-US" dirty="0"/>
          </a:p>
          <a:p>
            <a:r>
              <a:rPr lang="en-US" sz="1400" dirty="0"/>
              <a:t>Presented by Amanda Geske</a:t>
            </a:r>
          </a:p>
        </p:txBody>
      </p:sp>
    </p:spTree>
    <p:extLst>
      <p:ext uri="{BB962C8B-B14F-4D97-AF65-F5344CB8AC3E}">
        <p14:creationId xmlns:p14="http://schemas.microsoft.com/office/powerpoint/2010/main" val="3466061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B0EE7-C335-B65B-04EC-C1272BDF3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9730" y="425677"/>
            <a:ext cx="10132540" cy="793523"/>
          </a:xfrm>
        </p:spPr>
        <p:txBody>
          <a:bodyPr/>
          <a:lstStyle/>
          <a:p>
            <a:pPr algn="l"/>
            <a:r>
              <a:rPr lang="en-US" dirty="0"/>
              <a:t>Contacts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DFD500-A48D-1431-4F89-CCDD8D1D66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9730" y="1326924"/>
            <a:ext cx="10132539" cy="2128202"/>
          </a:xfrm>
        </p:spPr>
        <p:txBody>
          <a:bodyPr>
            <a:normAutofit fontScale="25000" lnSpcReduction="20000"/>
          </a:bodyPr>
          <a:lstStyle/>
          <a:p>
            <a:pPr marL="0" marR="0" algn="l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400" b="1" dirty="0"/>
              <a:t>Amanda Geske</a:t>
            </a:r>
            <a:r>
              <a:rPr lang="en-US" sz="6400" dirty="0"/>
              <a:t>, Grant Success Specialist  </a:t>
            </a:r>
            <a:r>
              <a:rPr lang="en-US" sz="6400" dirty="0">
                <a:hlinkClick r:id="rId2"/>
              </a:rPr>
              <a:t>Amanda.geske@ded.mo.gov</a:t>
            </a:r>
            <a:r>
              <a:rPr lang="en-US" sz="6400" dirty="0"/>
              <a:t> </a:t>
            </a:r>
          </a:p>
          <a:p>
            <a:pPr marL="0" marR="0" algn="l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400" b="1" dirty="0"/>
              <a:t>Josh Hamann</a:t>
            </a:r>
            <a:r>
              <a:rPr lang="en-US" sz="6400" dirty="0"/>
              <a:t>, Grant Success Specialist  </a:t>
            </a:r>
            <a:r>
              <a:rPr lang="en-US" sz="6400" dirty="0">
                <a:hlinkClick r:id="rId3"/>
              </a:rPr>
              <a:t>J</a:t>
            </a:r>
            <a:r>
              <a:rPr lang="en-US" sz="6400" dirty="0">
                <a:hlinkClick r:id="rId4"/>
              </a:rPr>
              <a:t>oshua.hamann@ded.mo.gov</a:t>
            </a:r>
            <a:endParaRPr lang="en-US" sz="6400" dirty="0"/>
          </a:p>
          <a:p>
            <a:pPr algn="l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400" b="1" dirty="0"/>
              <a:t>Adrian Przezdziecki</a:t>
            </a:r>
            <a:r>
              <a:rPr lang="en-US" sz="6400" dirty="0"/>
              <a:t>, Grant Success Specialist </a:t>
            </a:r>
            <a:r>
              <a:rPr lang="en-US" sz="6400" dirty="0">
                <a:hlinkClick r:id="rId5"/>
              </a:rPr>
              <a:t>Adrian.Przezdziecki@ded.mo.gov</a:t>
            </a:r>
            <a:r>
              <a:rPr lang="en-US" sz="6400" dirty="0"/>
              <a:t>	 </a:t>
            </a:r>
          </a:p>
          <a:p>
            <a:pPr algn="l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400" b="1" dirty="0"/>
              <a:t>Gloria Noble</a:t>
            </a:r>
            <a:r>
              <a:rPr lang="en-US" sz="6400" dirty="0"/>
              <a:t>, Program Manager of New Programs </a:t>
            </a:r>
            <a:r>
              <a:rPr lang="en-US" sz="6400" dirty="0">
                <a:hlinkClick r:id="rId6"/>
              </a:rPr>
              <a:t>Gloria.noble@ded.mo.gov</a:t>
            </a:r>
            <a:endParaRPr lang="en-US" sz="6400" dirty="0"/>
          </a:p>
          <a:p>
            <a:pPr marL="0" marR="0" algn="l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400" b="1" dirty="0"/>
              <a:t>Amy Niekamp</a:t>
            </a:r>
            <a:r>
              <a:rPr lang="en-US" sz="6400" dirty="0"/>
              <a:t>, Director of Grant Success Management </a:t>
            </a:r>
            <a:r>
              <a:rPr lang="en-US" sz="6400" dirty="0">
                <a:hlinkClick r:id="rId7"/>
              </a:rPr>
              <a:t>Amy.Niekamp@ded.mo.gov</a:t>
            </a:r>
            <a:endParaRPr lang="en-US" sz="6400" dirty="0"/>
          </a:p>
          <a:p>
            <a:pPr algn="l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400" b="1" dirty="0"/>
              <a:t>Bradley Clark</a:t>
            </a:r>
            <a:r>
              <a:rPr lang="en-US" sz="6400" dirty="0"/>
              <a:t>, Director of New Programs </a:t>
            </a:r>
            <a:r>
              <a:rPr lang="en-US" sz="6400" dirty="0">
                <a:hlinkClick r:id="rId8"/>
              </a:rPr>
              <a:t>Bradley.clark@ded.mo.gov</a:t>
            </a:r>
            <a:endParaRPr lang="en-US" sz="6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14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E5B1B-E443-1AD5-767E-4998FF1D2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3E953-A4DB-A987-BFF4-344289664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3702" y="1700496"/>
            <a:ext cx="9547460" cy="416740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Check that all cost categories match your approved budget.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Organize invoices &amp; proof of payment in order that corresponds to each line in section 1 of the request for payment. 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Make sure each invoice has a corresponding proof of payment.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Put the proof of payment directly behind its corresponding invoice.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/>
              <a:t>If you have several invoices from one vendor, you can combine those into one line.</a:t>
            </a:r>
            <a:endParaRPr lang="en-US" sz="2000" dirty="0"/>
          </a:p>
          <a:p>
            <a:r>
              <a:rPr lang="en-US" sz="2400" dirty="0"/>
              <a:t>Use exact figures, no rounding.</a:t>
            </a:r>
          </a:p>
        </p:txBody>
      </p:sp>
    </p:spTree>
    <p:extLst>
      <p:ext uri="{BB962C8B-B14F-4D97-AF65-F5344CB8AC3E}">
        <p14:creationId xmlns:p14="http://schemas.microsoft.com/office/powerpoint/2010/main" val="3781308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E5B1B-E443-1AD5-767E-4998FF1D2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3E953-A4DB-A987-BFF4-344289664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0478" y="1683012"/>
            <a:ext cx="9564150" cy="416740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Proof of payment must come from an external source, not company ledgers (bank statement, online banking screenshot, etc.)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Requests can be submitted no more than once a month unless the amount exceeds $10,000 or is the final request. 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Have your project manager review the request for payment before you get the wet signatures</a:t>
            </a:r>
          </a:p>
          <a:p>
            <a:r>
              <a:rPr lang="en-US" sz="2000" dirty="0"/>
              <a:t>Make sure authorized signatures are wet signed. Blue ink is recommended.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232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AB2A3-68A6-1B39-3818-586B5FF5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Salary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F700A-0864-8219-41A7-9E470AFAA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881"/>
            <a:ext cx="9471870" cy="4522573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Salary documentation must include all the following: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Detailed time logs of ARPA project related duties for </a:t>
            </a:r>
            <a:r>
              <a:rPr lang="en-US" sz="2000" u="sng" dirty="0"/>
              <a:t>each employee</a:t>
            </a:r>
            <a:r>
              <a:rPr lang="en-US" sz="2000" dirty="0"/>
              <a:t>. 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Time Logs should provide the following:</a:t>
            </a:r>
          </a:p>
          <a:p>
            <a:pPr lvl="2"/>
            <a:r>
              <a:rPr lang="en-US" sz="1600" dirty="0"/>
              <a:t>Dates of ARPA project related time worked</a:t>
            </a:r>
          </a:p>
          <a:p>
            <a:pPr lvl="2"/>
            <a:r>
              <a:rPr lang="en-US" sz="1600" dirty="0"/>
              <a:t>Hours of ARPA project related time worked</a:t>
            </a:r>
          </a:p>
          <a:p>
            <a:pPr lvl="2">
              <a:spcAft>
                <a:spcPts val="600"/>
              </a:spcAft>
            </a:pPr>
            <a:r>
              <a:rPr lang="en-US" sz="1600" dirty="0"/>
              <a:t>Specific details of ARPA project related work performed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Calculations of fringe and other benefits are to be included in reimbursement.</a:t>
            </a:r>
          </a:p>
          <a:p>
            <a:r>
              <a:rPr lang="en-US" sz="2000" dirty="0"/>
              <a:t>Fill out Salary Calculation worksheet (provided to you by DED) for each employee.</a:t>
            </a:r>
          </a:p>
          <a:p>
            <a:pPr lvl="1"/>
            <a:r>
              <a:rPr lang="en-US" sz="1600" dirty="0"/>
              <a:t>Please reach out to your project manager for a copy. </a:t>
            </a:r>
          </a:p>
        </p:txBody>
      </p:sp>
    </p:spTree>
    <p:extLst>
      <p:ext uri="{BB962C8B-B14F-4D97-AF65-F5344CB8AC3E}">
        <p14:creationId xmlns:p14="http://schemas.microsoft.com/office/powerpoint/2010/main" val="2581206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AB2A3-68A6-1B39-3818-586B5FF5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 Fee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F700A-0864-8219-41A7-9E470AFAA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881"/>
            <a:ext cx="9471870" cy="452257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For all projects, the maximum allowable drawdown for administration funds is based on the amount of withdrawal. 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If administration duties are outsourced, must show proof they were properly procured. 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2000" dirty="0"/>
              <a:t>If administration duties are internal, we will require time logs of ARPA project related duties for each employee. </a:t>
            </a:r>
          </a:p>
          <a:p>
            <a:r>
              <a:rPr lang="en-US" sz="2000" dirty="0"/>
              <a:t>Time logs should show the following:</a:t>
            </a:r>
          </a:p>
          <a:p>
            <a:pPr lvl="1"/>
            <a:r>
              <a:rPr lang="en-US" sz="1600" dirty="0"/>
              <a:t>Dates of ARPA project related time worked</a:t>
            </a:r>
          </a:p>
          <a:p>
            <a:pPr lvl="1"/>
            <a:r>
              <a:rPr lang="en-US" sz="1600" dirty="0"/>
              <a:t>Hours of ARPA project related time worked</a:t>
            </a:r>
          </a:p>
          <a:p>
            <a:pPr lvl="1"/>
            <a:r>
              <a:rPr lang="en-US" sz="1600" dirty="0"/>
              <a:t>Specific details of ARPA project related work performed.  </a:t>
            </a:r>
          </a:p>
        </p:txBody>
      </p:sp>
    </p:spTree>
    <p:extLst>
      <p:ext uri="{BB962C8B-B14F-4D97-AF65-F5344CB8AC3E}">
        <p14:creationId xmlns:p14="http://schemas.microsoft.com/office/powerpoint/2010/main" val="2720400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27783-63F5-CA12-8EA5-804CAC39B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5929"/>
            <a:ext cx="10515600" cy="776288"/>
          </a:xfrm>
        </p:spPr>
        <p:txBody>
          <a:bodyPr/>
          <a:lstStyle/>
          <a:p>
            <a:pPr algn="ctr"/>
            <a:r>
              <a:rPr lang="en-US" dirty="0"/>
              <a:t>Administration Fee Calculations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2C36E-C957-6DAB-0D4E-1B1640E650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22128" y="1483328"/>
            <a:ext cx="4313222" cy="2127197"/>
          </a:xfrm>
        </p:spPr>
        <p:txBody>
          <a:bodyPr>
            <a:normAutofit/>
          </a:bodyPr>
          <a:lstStyle/>
          <a:p>
            <a:r>
              <a:rPr lang="en-US" sz="1800" dirty="0"/>
              <a:t>Total Grant Award = $100,000</a:t>
            </a:r>
          </a:p>
          <a:p>
            <a:r>
              <a:rPr lang="en-US" sz="1800" dirty="0"/>
              <a:t>Administration Award = $10,000</a:t>
            </a:r>
          </a:p>
          <a:p>
            <a:r>
              <a:rPr lang="en-US" sz="1800" dirty="0"/>
              <a:t>Already Received = $50,000</a:t>
            </a:r>
          </a:p>
          <a:p>
            <a:r>
              <a:rPr lang="en-US" sz="1800" dirty="0"/>
              <a:t>Admin Already Received = $2,000</a:t>
            </a:r>
          </a:p>
          <a:p>
            <a:r>
              <a:rPr lang="en-US" sz="1800" dirty="0"/>
              <a:t>Current total Request = $15,000</a:t>
            </a:r>
          </a:p>
        </p:txBody>
      </p:sp>
      <p:pic>
        <p:nvPicPr>
          <p:cNvPr id="10" name="Content Placeholder 9" descr="Text&#10;&#10;Description automatically generated">
            <a:extLst>
              <a:ext uri="{FF2B5EF4-FFF2-40B4-BE49-F238E27FC236}">
                <a16:creationId xmlns:a16="http://schemas.microsoft.com/office/drawing/2014/main" id="{01E41570-F1FD-37E7-7B7B-3C78567F17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27057" y="3789969"/>
            <a:ext cx="7437536" cy="2127197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DB4B75B-9B69-9333-C0C0-96D1451237D1}"/>
              </a:ext>
            </a:extLst>
          </p:cNvPr>
          <p:cNvSpPr txBox="1"/>
          <p:nvPr/>
        </p:nvSpPr>
        <p:spPr>
          <a:xfrm>
            <a:off x="408161" y="1418870"/>
            <a:ext cx="6097508" cy="2037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160"/>
              </a:lnSpc>
            </a:pPr>
            <a:r>
              <a:rPr lang="en-US" dirty="0">
                <a:solidFill>
                  <a:schemeClr val="tx2"/>
                </a:solidFill>
              </a:rPr>
              <a:t>The following is an example of how allowable administration fees are to be calculated.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The chart to the right shows the grant’s numbers. </a:t>
            </a:r>
          </a:p>
          <a:p>
            <a:pPr>
              <a:lnSpc>
                <a:spcPts val="216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ts val="2160"/>
              </a:lnSpc>
            </a:pPr>
            <a:r>
              <a:rPr lang="en-US" dirty="0">
                <a:solidFill>
                  <a:schemeClr val="tx2"/>
                </a:solidFill>
              </a:rPr>
              <a:t>The chart below shows the math that gets us to that magic number! </a:t>
            </a:r>
          </a:p>
        </p:txBody>
      </p:sp>
    </p:spTree>
    <p:extLst>
      <p:ext uri="{BB962C8B-B14F-4D97-AF65-F5344CB8AC3E}">
        <p14:creationId xmlns:p14="http://schemas.microsoft.com/office/powerpoint/2010/main" val="94292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E08DC-7DC6-5E57-E9D3-B7F1B888B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7402"/>
            <a:ext cx="10515600" cy="776288"/>
          </a:xfrm>
        </p:spPr>
        <p:txBody>
          <a:bodyPr/>
          <a:lstStyle/>
          <a:p>
            <a:r>
              <a:rPr lang="en-US" dirty="0"/>
              <a:t>Invoices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F0985-D915-E6AB-07DD-33456DE5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881"/>
            <a:ext cx="10243657" cy="452257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Invoices must be on the vendor’s letterhead or vendor invoice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Invoices must include</a:t>
            </a:r>
            <a:r>
              <a:rPr lang="en-US" dirty="0"/>
              <a:t>: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Subrecipient name, address, and contact information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Vendor’s name, address, and contact information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Invoice/order number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Invoice/order date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Date services were provided (if applicable)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Description of the work done (hours and rate of pay) or materials purchased</a:t>
            </a:r>
          </a:p>
          <a:p>
            <a:pPr lvl="1"/>
            <a:r>
              <a:rPr lang="en-US" sz="2000" dirty="0"/>
              <a:t>Total balance owed</a:t>
            </a:r>
          </a:p>
          <a:p>
            <a:pPr lvl="1"/>
            <a:endParaRPr lang="en-US" sz="2000" b="1" dirty="0"/>
          </a:p>
          <a:p>
            <a:pPr lvl="1"/>
            <a:r>
              <a:rPr lang="en-US" sz="2000" b="1" dirty="0"/>
              <a:t>CANNOT BE REIMBURSED FOR SERVICES RENDERED BEFORE THE AWARD DATE (Note: Industrial Site and Line Item Projects can potentially be reimbursed before award date-Please contact your project manager for questions)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8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E08DC-7DC6-5E57-E9D3-B7F1B888B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4404"/>
            <a:ext cx="10515600" cy="776288"/>
          </a:xfrm>
        </p:spPr>
        <p:txBody>
          <a:bodyPr/>
          <a:lstStyle/>
          <a:p>
            <a:r>
              <a:rPr lang="en-US" dirty="0"/>
              <a:t>Proof of Payment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F0985-D915-E6AB-07DD-33456DE5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251"/>
            <a:ext cx="10515600" cy="476971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Acceptable documents that show proof of payment: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Copy of a cancelled check </a:t>
            </a:r>
          </a:p>
          <a:p>
            <a:pPr marL="914400" lvl="2">
              <a:lnSpc>
                <a:spcPct val="110000"/>
              </a:lnSpc>
            </a:pPr>
            <a:r>
              <a:rPr lang="en-US" sz="1300" dirty="0"/>
              <a:t>A check that has been paid or cleared by the bank. Your bank can provide copies if they are not a part of your monthly statement. 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Copy of signed check </a:t>
            </a:r>
            <a:r>
              <a:rPr lang="en-US" sz="2000" i="1" u="sng" dirty="0"/>
              <a:t>and</a:t>
            </a:r>
            <a:r>
              <a:rPr lang="en-US" sz="2000" dirty="0"/>
              <a:t> bank complete bank statement showing the check has cleared the account</a:t>
            </a:r>
          </a:p>
          <a:p>
            <a:pPr marL="914400" lvl="2">
              <a:lnSpc>
                <a:spcPct val="110000"/>
              </a:lnSpc>
            </a:pPr>
            <a:r>
              <a:rPr lang="en-US" sz="1300" dirty="0"/>
              <a:t>Bank statement must have your name and at least the last four digits of the account number showing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Credit card statement showing charge from vendor</a:t>
            </a:r>
          </a:p>
          <a:p>
            <a:pPr marL="914400" lvl="2">
              <a:lnSpc>
                <a:spcPct val="110000"/>
              </a:lnSpc>
              <a:spcAft>
                <a:spcPts val="1200"/>
              </a:spcAft>
            </a:pPr>
            <a:r>
              <a:rPr lang="en-US" sz="1300" dirty="0"/>
              <a:t>Statement must have your name and at least the last four digits of the account number showing</a:t>
            </a:r>
          </a:p>
          <a:p>
            <a:pPr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900" b="1" dirty="0"/>
              <a:t>If a vendor is paid by an employee’s personal means and reimbursed by subrecipient, we will need to see documentation that the employee was properly reimbursed. 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900" b="1" dirty="0"/>
              <a:t>Please check with your project manager if you have questions regarding alternative proof of payment. 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777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AB2A3-68A6-1B39-3818-586B5FF5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F700A-0864-8219-41A7-9E470AFAA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881"/>
            <a:ext cx="9471870" cy="452257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Match Documentation: if your project requires match, please refer to your grant agreement and reach out to your DED project manager regarding match requirements. 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A Request for Payment checklist for Community Revitalization, Local Tourism Asset Development, and Workforce Training Grants can be found at : </a:t>
            </a:r>
            <a:r>
              <a:rPr lang="en-US" sz="2000" dirty="0">
                <a:hlinkClick r:id="rId2"/>
              </a:rPr>
              <a:t>Request for Payment Checklist for CR, Tourism and Workforce Development | Department of Economic Development (mo.gov)</a:t>
            </a: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dirty="0"/>
              <a:t>For Line Items and Industrial Site Request for Payment checklists, please reach out to your DED project manager. </a:t>
            </a:r>
          </a:p>
        </p:txBody>
      </p:sp>
    </p:spTree>
    <p:extLst>
      <p:ext uri="{BB962C8B-B14F-4D97-AF65-F5344CB8AC3E}">
        <p14:creationId xmlns:p14="http://schemas.microsoft.com/office/powerpoint/2010/main" val="20533061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939775DA-4944-5F4A-91AB-5238FF61CD18}"/>
    </a:ext>
  </a:extLst>
</a:theme>
</file>

<file path=ppt/theme/theme2.xml><?xml version="1.0" encoding="utf-8"?>
<a:theme xmlns:a="http://schemas.openxmlformats.org/drawingml/2006/main" name="1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B10A015F-EB09-534D-BC38-CDB1A0C31112}"/>
    </a:ext>
  </a:extLst>
</a:theme>
</file>

<file path=ppt/theme/theme3.xml><?xml version="1.0" encoding="utf-8"?>
<a:theme xmlns:a="http://schemas.openxmlformats.org/drawingml/2006/main" name="2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5556BD11-34D8-1C47-ADC1-BBA8D2215EB1}"/>
    </a:ext>
  </a:extLst>
</a:theme>
</file>

<file path=ppt/theme/theme4.xml><?xml version="1.0" encoding="utf-8"?>
<a:theme xmlns:a="http://schemas.openxmlformats.org/drawingml/2006/main" name="3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2ECF6FA4-AF7D-F447-ABE0-8255C4827DC9}"/>
    </a:ext>
  </a:extLst>
</a:theme>
</file>

<file path=ppt/theme/theme5.xml><?xml version="1.0" encoding="utf-8"?>
<a:theme xmlns:a="http://schemas.openxmlformats.org/drawingml/2006/main" name="4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3FBF3157-6ACB-4A4B-91C6-C4E0EE1240F6}"/>
    </a:ext>
  </a:extLst>
</a:theme>
</file>

<file path=ppt/theme/theme6.xml><?xml version="1.0" encoding="utf-8"?>
<a:theme xmlns:a="http://schemas.openxmlformats.org/drawingml/2006/main" name="5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80731C82-8FB7-CF4E-BE5B-2D80AA62FBF5}"/>
    </a:ext>
  </a:extLst>
</a:theme>
</file>

<file path=ppt/theme/theme7.xml><?xml version="1.0" encoding="utf-8"?>
<a:theme xmlns:a="http://schemas.openxmlformats.org/drawingml/2006/main" name="6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0D8BC5E8-EB0B-194C-BE45-6FECF4F52B38}"/>
    </a:ext>
  </a:extLst>
</a:theme>
</file>

<file path=ppt/theme/theme8.xml><?xml version="1.0" encoding="utf-8"?>
<a:theme xmlns:a="http://schemas.openxmlformats.org/drawingml/2006/main" name="7_Custom Design">
  <a:themeElements>
    <a:clrScheme name="Custom 4">
      <a:dk1>
        <a:srgbClr val="222B4C"/>
      </a:dk1>
      <a:lt1>
        <a:srgbClr val="FFFFFF"/>
      </a:lt1>
      <a:dk2>
        <a:srgbClr val="3E3F3F"/>
      </a:dk2>
      <a:lt2>
        <a:srgbClr val="CBCAC9"/>
      </a:lt2>
      <a:accent1>
        <a:srgbClr val="0AB4F0"/>
      </a:accent1>
      <a:accent2>
        <a:srgbClr val="00E682"/>
      </a:accent2>
      <a:accent3>
        <a:srgbClr val="0FEFFF"/>
      </a:accent3>
      <a:accent4>
        <a:srgbClr val="418363"/>
      </a:accent4>
      <a:accent5>
        <a:srgbClr val="8B8EF3"/>
      </a:accent5>
      <a:accent6>
        <a:srgbClr val="006AA7"/>
      </a:accent6>
      <a:hlink>
        <a:srgbClr val="2C97FF"/>
      </a:hlink>
      <a:folHlink>
        <a:srgbClr val="6F7FF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D PowerPoint Template" id="{F035CF99-163A-0B4F-9C74-D277C7127E59}" vid="{BAF6AE5C-7C97-7F4C-B59C-102BDD4487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DED-PowerPoint-Template (1)</Template>
  <TotalTime>7752</TotalTime>
  <Words>848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Century Gothic</vt:lpstr>
      <vt:lpstr>Wingdings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7_Custom Design</vt:lpstr>
      <vt:lpstr>REQUEST FOR PAYMENT</vt:lpstr>
      <vt:lpstr>General Requirements</vt:lpstr>
      <vt:lpstr>General Tips</vt:lpstr>
      <vt:lpstr>Salary Documentation</vt:lpstr>
      <vt:lpstr>Administration Fee</vt:lpstr>
      <vt:lpstr>Administration Fee Calculations </vt:lpstr>
      <vt:lpstr>Invoices</vt:lpstr>
      <vt:lpstr>Proof of Payment</vt:lpstr>
      <vt:lpstr>Additional Information</vt:lpstr>
      <vt:lpstr>Contacts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 FOR PAYMENT</dc:title>
  <dc:creator>Geske, Amanda</dc:creator>
  <cp:lastModifiedBy>Lindley, Chase</cp:lastModifiedBy>
  <cp:revision>30</cp:revision>
  <dcterms:created xsi:type="dcterms:W3CDTF">2023-11-28T17:28:35Z</dcterms:created>
  <dcterms:modified xsi:type="dcterms:W3CDTF">2024-02-23T19:56:12Z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2023-11-28T17:37:36Z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831ecdf9-06f4-49a9-9b3e-32a7eac7ca52</vt:lpwstr>
  </property>
  <property fmtid="{D5CDD505-2E9C-101B-9397-08002B2CF9AE}" pid="7" name="MSIP_Label_defa4170-0d19-0005-0004-bc88714345d2_ActionId">
    <vt:lpwstr>7483b243-ff32-4a2a-bc07-5247a60017c7</vt:lpwstr>
  </property>
  <property fmtid="{D5CDD505-2E9C-101B-9397-08002B2CF9AE}" pid="8" name="MSIP_Label_defa4170-0d19-0005-0004-bc88714345d2_ContentBits">
    <vt:lpwstr>0</vt:lpwstr>
  </property>
</Properties>
</file>